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5" r:id="rId17"/>
    <p:sldId id="271" r:id="rId18"/>
    <p:sldId id="276" r:id="rId19"/>
    <p:sldId id="272" r:id="rId20"/>
    <p:sldId id="273" r:id="rId21"/>
    <p:sldId id="274" r:id="rId22"/>
    <p:sldId id="277" r:id="rId23"/>
    <p:sldId id="278" r:id="rId24"/>
    <p:sldId id="280" r:id="rId25"/>
    <p:sldId id="281" r:id="rId26"/>
    <p:sldId id="279" r:id="rId27"/>
    <p:sldId id="282" r:id="rId28"/>
    <p:sldId id="283" r:id="rId29"/>
    <p:sldId id="288" r:id="rId30"/>
    <p:sldId id="286" r:id="rId31"/>
    <p:sldId id="285" r:id="rId32"/>
    <p:sldId id="284" r:id="rId33"/>
    <p:sldId id="289"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29.01.2023</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29.01.2023</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29.01.2023</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29.01.2023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29.01.2023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29.01.2023</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29.01.2023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29.01.2023</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29.01.2023</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29.01.2023</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00100" y="2143116"/>
            <a:ext cx="7772400" cy="1470025"/>
          </a:xfrm>
        </p:spPr>
        <p:txBody>
          <a:bodyPr>
            <a:normAutofit/>
          </a:bodyPr>
          <a:lstStyle/>
          <a:p>
            <a:pPr algn="ctr"/>
            <a:r>
              <a:rPr lang="ru-RU" dirty="0" smtClean="0">
                <a:solidFill>
                  <a:schemeClr val="tx1"/>
                </a:solidFill>
              </a:rPr>
              <a:t>Методы и приемы в коррекционной работе с детьми с расстройствами аутического спектра</a:t>
            </a:r>
            <a:endParaRPr lang="ru-RU" dirty="0">
              <a:solidFill>
                <a:schemeClr val="tx1"/>
              </a:solidFill>
            </a:endParaRPr>
          </a:p>
        </p:txBody>
      </p:sp>
      <p:sp>
        <p:nvSpPr>
          <p:cNvPr id="3" name="Подзаголовок 2"/>
          <p:cNvSpPr>
            <a:spLocks noGrp="1"/>
          </p:cNvSpPr>
          <p:nvPr>
            <p:ph type="subTitle" idx="1"/>
          </p:nvPr>
        </p:nvSpPr>
        <p:spPr>
          <a:xfrm>
            <a:off x="3643274" y="6215082"/>
            <a:ext cx="5500726" cy="857256"/>
          </a:xfrm>
        </p:spPr>
        <p:txBody>
          <a:bodyPr/>
          <a:lstStyle/>
          <a:p>
            <a:pPr algn="r"/>
            <a:r>
              <a:rPr lang="ru-RU" dirty="0" smtClean="0">
                <a:solidFill>
                  <a:schemeClr val="tx1"/>
                </a:solidFill>
              </a:rPr>
              <a:t>Выполнила: Чижова Л.Г.</a:t>
            </a:r>
            <a:endParaRPr lang="ru-RU"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4873752"/>
          </a:xfrm>
        </p:spPr>
        <p:txBody>
          <a:bodyPr>
            <a:normAutofit fontScale="85000" lnSpcReduction="20000"/>
          </a:bodyPr>
          <a:lstStyle/>
          <a:p>
            <a:r>
              <a:rPr lang="ru-RU" b="1" dirty="0" smtClean="0"/>
              <a:t>PECS </a:t>
            </a:r>
            <a:r>
              <a:rPr lang="ru-RU" dirty="0" smtClean="0"/>
              <a:t>– система альтернативной коммуникации с помощью обмена карточек, которая изначально была создана для детей с РАС. Но как оказалось, эта система подходит абсолютно всем детям, у которых трудности с речью и общением.</a:t>
            </a:r>
          </a:p>
          <a:p>
            <a:r>
              <a:rPr lang="ru-RU" dirty="0" smtClean="0"/>
              <a:t>Эти материалы помогут достичь успеха в развитии невербальных детей (аутизм, тугоухость, ЗПР, ДЦП и т.д.), а зачастую, становятся необходимым средством общения в их взрослой жизни</a:t>
            </a:r>
            <a:r>
              <a:rPr lang="ru-RU" dirty="0" smtClean="0"/>
              <a:t>.</a:t>
            </a:r>
            <a:r>
              <a:rPr lang="ru-RU" dirty="0" smtClean="0"/>
              <a:t> Работу с карточками нужно вводить с дефектологом или другим коррекционным педагогом, который наблюдая за ребенком, определит его навыки и умения.</a:t>
            </a:r>
          </a:p>
          <a:p>
            <a:r>
              <a:rPr lang="ru-RU" b="1" i="1" dirty="0" smtClean="0"/>
              <a:t>На первом этапе</a:t>
            </a:r>
            <a:r>
              <a:rPr lang="ru-RU" dirty="0" smtClean="0"/>
              <a:t>, как правило, педагоги советуют вводить первыми две карточки PECS – «нет» и «да», т.к. дети с РАС часто не умеют копировать и повторять движений, таких как кивок и отрицательные махи головой.</a:t>
            </a:r>
            <a:br>
              <a:rPr lang="ru-RU" dirty="0" smtClean="0"/>
            </a:br>
            <a:endParaRPr lang="ru-RU" dirty="0" smtClean="0"/>
          </a:p>
          <a:p>
            <a:r>
              <a:rPr lang="ru-RU" dirty="0" smtClean="0"/>
              <a:t/>
            </a:r>
            <a:br>
              <a:rPr lang="ru-RU" dirty="0" smtClean="0"/>
            </a:br>
            <a:endParaRPr lang="ru-RU" dirty="0" smtClean="0"/>
          </a:p>
          <a:p>
            <a:endParaRPr lang="ru-RU" dirty="0"/>
          </a:p>
        </p:txBody>
      </p:sp>
      <p:sp>
        <p:nvSpPr>
          <p:cNvPr id="24578" name="AutoShape 2" descr="Пекс да и не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 name="Рисунок 4" descr="peks-da-i-net.png"/>
          <p:cNvPicPr>
            <a:picLocks noChangeAspect="1"/>
          </p:cNvPicPr>
          <p:nvPr/>
        </p:nvPicPr>
        <p:blipFill>
          <a:blip r:embed="rId2"/>
          <a:stretch>
            <a:fillRect/>
          </a:stretch>
        </p:blipFill>
        <p:spPr>
          <a:xfrm>
            <a:off x="1285852" y="3580942"/>
            <a:ext cx="6535063" cy="3277058"/>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285728"/>
            <a:ext cx="9144000" cy="4873752"/>
          </a:xfrm>
        </p:spPr>
        <p:txBody>
          <a:bodyPr/>
          <a:lstStyle/>
          <a:p>
            <a:r>
              <a:rPr lang="ru-RU" b="1" i="1" dirty="0" smtClean="0">
                <a:latin typeface="Times New Roman" pitchFamily="18" charset="0"/>
                <a:cs typeface="Times New Roman" pitchFamily="18" charset="0"/>
              </a:rPr>
              <a:t>Второй этап ввода карточек PECS</a:t>
            </a:r>
            <a:r>
              <a:rPr lang="ru-RU" dirty="0" smtClean="0">
                <a:latin typeface="Times New Roman" pitchFamily="18" charset="0"/>
                <a:cs typeface="Times New Roman" pitchFamily="18" charset="0"/>
              </a:rPr>
              <a:t> — мотивационные предметы и действия ребенка.</a:t>
            </a:r>
            <a:r>
              <a:rPr lang="ru-RU" dirty="0" smtClean="0"/>
              <a:t/>
            </a:r>
            <a:br>
              <a:rPr lang="ru-RU" dirty="0" smtClean="0"/>
            </a:br>
            <a:endParaRPr lang="ru-RU" dirty="0"/>
          </a:p>
        </p:txBody>
      </p:sp>
      <p:pic>
        <p:nvPicPr>
          <p:cNvPr id="4" name="Рисунок 3" descr="peks-motivacionye-predmety.png"/>
          <p:cNvPicPr>
            <a:picLocks noChangeAspect="1"/>
          </p:cNvPicPr>
          <p:nvPr/>
        </p:nvPicPr>
        <p:blipFill>
          <a:blip r:embed="rId2"/>
          <a:stretch>
            <a:fillRect/>
          </a:stretch>
        </p:blipFill>
        <p:spPr>
          <a:xfrm>
            <a:off x="1357290" y="1357298"/>
            <a:ext cx="6893382" cy="3419659"/>
          </a:xfrm>
          <a:prstGeom prst="rect">
            <a:avLst/>
          </a:prstGeom>
        </p:spPr>
      </p:pic>
      <p:sp>
        <p:nvSpPr>
          <p:cNvPr id="5" name="Прямоугольник 4"/>
          <p:cNvSpPr/>
          <p:nvPr/>
        </p:nvSpPr>
        <p:spPr>
          <a:xfrm>
            <a:off x="142844" y="4949785"/>
            <a:ext cx="9144000" cy="1908215"/>
          </a:xfrm>
          <a:prstGeom prst="rect">
            <a:avLst/>
          </a:prstGeom>
        </p:spPr>
        <p:txBody>
          <a:bodyPr wrap="square">
            <a:spAutoFit/>
          </a:bodyPr>
          <a:lstStyle/>
          <a:p>
            <a:r>
              <a:rPr lang="ru-RU" sz="2000" dirty="0" smtClean="0">
                <a:latin typeface="Times New Roman" pitchFamily="18" charset="0"/>
                <a:cs typeface="Times New Roman" pitchFamily="18" charset="0"/>
              </a:rPr>
              <a:t>Например: картинка с конфеткой.  Нужно показать ребенку эту картинку и спросить: «Хочешь?», если да, то организовать обмен и озвучить название карточки. Во время передачи конфеты, карточку следует забрать и обязательно похвалить. Далее ребенка следует ознакомить с другими обозначениями мотивационных предметов.</a:t>
            </a:r>
            <a:r>
              <a:rPr lang="ru-RU" dirty="0" smtClean="0"/>
              <a:t/>
            </a:r>
            <a:br>
              <a:rPr lang="ru-RU" dirty="0" smtClean="0"/>
            </a:b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214290"/>
            <a:ext cx="9144000" cy="6643710"/>
          </a:xfrm>
        </p:spPr>
        <p:txBody>
          <a:bodyPr>
            <a:normAutofit lnSpcReduction="10000"/>
          </a:bodyPr>
          <a:lstStyle/>
          <a:p>
            <a:r>
              <a:rPr lang="ru-RU" dirty="0" smtClean="0"/>
              <a:t>Обозначенные картинкой действия вводятся так же, как и предметы</a:t>
            </a:r>
            <a:r>
              <a:rPr lang="ru-RU" dirty="0" smtClean="0"/>
              <a:t>.</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ru-RU" dirty="0" smtClean="0"/>
          </a:p>
          <a:p>
            <a:r>
              <a:rPr lang="ru-RU" dirty="0" smtClean="0"/>
              <a:t>Например: малыш любит кататься на </a:t>
            </a:r>
            <a:r>
              <a:rPr lang="ru-RU" dirty="0" err="1" smtClean="0"/>
              <a:t>качеле</a:t>
            </a:r>
            <a:r>
              <a:rPr lang="ru-RU" dirty="0" smtClean="0"/>
              <a:t>. </a:t>
            </a:r>
            <a:r>
              <a:rPr lang="ru-RU" dirty="0" smtClean="0"/>
              <a:t>Нужно показать подходящую картинку, сказать «кататься», покатать ребенка и еще раз показать картинку.</a:t>
            </a:r>
            <a:br>
              <a:rPr lang="ru-RU" dirty="0" smtClean="0"/>
            </a:br>
            <a:endParaRPr lang="ru-RU" dirty="0" smtClean="0"/>
          </a:p>
          <a:p>
            <a:endParaRPr lang="ru-RU" dirty="0"/>
          </a:p>
        </p:txBody>
      </p:sp>
      <p:pic>
        <p:nvPicPr>
          <p:cNvPr id="4" name="Рисунок 3" descr="peks-motivacionnye-dejstviya.png"/>
          <p:cNvPicPr>
            <a:picLocks noChangeAspect="1"/>
          </p:cNvPicPr>
          <p:nvPr/>
        </p:nvPicPr>
        <p:blipFill>
          <a:blip r:embed="rId2"/>
          <a:stretch>
            <a:fillRect/>
          </a:stretch>
        </p:blipFill>
        <p:spPr>
          <a:xfrm>
            <a:off x="1000100" y="1071546"/>
            <a:ext cx="7215238" cy="36076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4873752"/>
          </a:xfrm>
        </p:spPr>
        <p:txBody>
          <a:bodyPr>
            <a:normAutofit/>
          </a:bodyPr>
          <a:lstStyle/>
          <a:p>
            <a:r>
              <a:rPr lang="ru-RU" b="1" i="1" dirty="0" smtClean="0">
                <a:latin typeface="Times New Roman" pitchFamily="18" charset="0"/>
                <a:cs typeface="Times New Roman" pitchFamily="18" charset="0"/>
              </a:rPr>
              <a:t>Третьим этапом обучения PECS</a:t>
            </a:r>
            <a:r>
              <a:rPr lang="ru-RU" dirty="0" smtClean="0">
                <a:latin typeface="Times New Roman" pitchFamily="18" charset="0"/>
                <a:cs typeface="Times New Roman" pitchFamily="18" charset="0"/>
              </a:rPr>
              <a:t> будет набор карточек, которые точно обозначают события — расписание.</a:t>
            </a:r>
          </a:p>
          <a:p>
            <a:r>
              <a:rPr lang="ru-RU" dirty="0" smtClean="0">
                <a:latin typeface="Times New Roman" pitchFamily="18" charset="0"/>
                <a:cs typeface="Times New Roman" pitchFamily="18" charset="0"/>
              </a:rPr>
              <a:t>Расписание включает в себя несколько карточек определенной тематики, расположенные друг за другом в определенном порядке.</a:t>
            </a:r>
          </a:p>
          <a:p>
            <a:r>
              <a:rPr lang="ru-RU" dirty="0" smtClean="0">
                <a:latin typeface="Times New Roman" pitchFamily="18" charset="0"/>
                <a:cs typeface="Times New Roman" pitchFamily="18" charset="0"/>
              </a:rPr>
              <a:t>Это может быть расписание дня, похода в магазин, уборки, сборов в магазин, приема пищи и т.д.</a:t>
            </a:r>
            <a:r>
              <a:rPr lang="ru-RU" dirty="0" smtClean="0"/>
              <a:t/>
            </a:r>
            <a:br>
              <a:rPr lang="ru-RU" dirty="0" smtClean="0"/>
            </a:br>
            <a:endParaRPr lang="ru-RU" dirty="0" smtClean="0"/>
          </a:p>
          <a:p>
            <a:endParaRPr lang="ru-RU" dirty="0"/>
          </a:p>
        </p:txBody>
      </p:sp>
      <p:pic>
        <p:nvPicPr>
          <p:cNvPr id="4" name="Рисунок 3" descr="peks-raspisanie.png"/>
          <p:cNvPicPr>
            <a:picLocks noChangeAspect="1"/>
          </p:cNvPicPr>
          <p:nvPr/>
        </p:nvPicPr>
        <p:blipFill>
          <a:blip r:embed="rId2"/>
          <a:stretch>
            <a:fillRect/>
          </a:stretch>
        </p:blipFill>
        <p:spPr>
          <a:xfrm>
            <a:off x="642910" y="2857496"/>
            <a:ext cx="7715304" cy="40005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357166"/>
            <a:ext cx="9144000" cy="6858000"/>
          </a:xfrm>
        </p:spPr>
        <p:txBody>
          <a:bodyPr>
            <a:normAutofit fontScale="92500"/>
          </a:bodyPr>
          <a:lstStyle/>
          <a:p>
            <a:r>
              <a:rPr lang="ru-RU" dirty="0" smtClean="0"/>
              <a:t>Детям с </a:t>
            </a:r>
            <a:r>
              <a:rPr lang="ru-RU" dirty="0" smtClean="0"/>
              <a:t>РАС гораздо труднее справиться с неструктурированным временем, чем нейротипичным людям, и для них обычно полезно увеличение структуры в жизни.</a:t>
            </a:r>
          </a:p>
          <a:p>
            <a:r>
              <a:rPr lang="ru-RU" dirty="0" smtClean="0"/>
              <a:t>Существуют следующие преимущества для применения визуальных расписаний с людьми с РАС.</a:t>
            </a:r>
          </a:p>
          <a:p>
            <a:r>
              <a:rPr lang="ru-RU" dirty="0" smtClean="0"/>
              <a:t>1. Расписание основано на визуальном мышлении, которое часто является сильной стороной людей с аутизмом, а потому это коммуникация, которую им проще понять.</a:t>
            </a:r>
          </a:p>
          <a:p>
            <a:r>
              <a:rPr lang="ru-RU" dirty="0" smtClean="0"/>
              <a:t>2. Метод позволяет </a:t>
            </a:r>
            <a:r>
              <a:rPr lang="ru-RU" dirty="0" smtClean="0"/>
              <a:t>детям </a:t>
            </a:r>
            <a:r>
              <a:rPr lang="ru-RU" dirty="0" smtClean="0"/>
              <a:t>обучаться новым навыкам и расширять свои интересы.</a:t>
            </a:r>
          </a:p>
          <a:p>
            <a:r>
              <a:rPr lang="ru-RU" dirty="0" smtClean="0"/>
              <a:t>3. Это инструмент, который позволяет переносить свои навыки в различные жизненные ситуации.</a:t>
            </a:r>
          </a:p>
          <a:p>
            <a:r>
              <a:rPr lang="ru-RU" dirty="0" smtClean="0"/>
              <a:t>4. Он может увеличить </a:t>
            </a:r>
            <a:r>
              <a:rPr lang="ru-RU" dirty="0" smtClean="0"/>
              <a:t>гибкость.</a:t>
            </a:r>
            <a:endParaRPr lang="ru-RU" dirty="0" smtClean="0"/>
          </a:p>
          <a:p>
            <a:r>
              <a:rPr lang="ru-RU" dirty="0" smtClean="0"/>
              <a:t>5. Он помогает </a:t>
            </a:r>
            <a:r>
              <a:rPr lang="ru-RU" dirty="0" smtClean="0"/>
              <a:t>ребенку </a:t>
            </a:r>
            <a:r>
              <a:rPr lang="ru-RU" dirty="0" smtClean="0"/>
              <a:t>с аутизмом сохранять спокойствие и уменьшает неуместные виды поведения.</a:t>
            </a:r>
          </a:p>
          <a:p>
            <a:r>
              <a:rPr lang="ru-RU" dirty="0" smtClean="0"/>
              <a:t>6. Он помогает </a:t>
            </a:r>
            <a:r>
              <a:rPr lang="ru-RU" dirty="0" smtClean="0"/>
              <a:t>ребенку </a:t>
            </a:r>
            <a:r>
              <a:rPr lang="ru-RU" dirty="0" smtClean="0"/>
              <a:t>с аутизмом развивать самостоятельность, что повышает его самооценку.</a:t>
            </a:r>
          </a:p>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5857884" cy="6858000"/>
          </a:xfrm>
        </p:spPr>
        <p:txBody>
          <a:bodyPr>
            <a:normAutofit fontScale="92500"/>
          </a:bodyPr>
          <a:lstStyle/>
          <a:p>
            <a:r>
              <a:rPr lang="ru-RU" sz="2800" b="1" dirty="0" smtClean="0"/>
              <a:t>Определите </a:t>
            </a:r>
            <a:r>
              <a:rPr lang="ru-RU" sz="2800" b="1" dirty="0" smtClean="0"/>
              <a:t>формат расписания.</a:t>
            </a:r>
            <a:endParaRPr lang="ru-RU" sz="2800" dirty="0" smtClean="0"/>
          </a:p>
          <a:p>
            <a:r>
              <a:rPr lang="ru-RU" sz="2800" dirty="0" smtClean="0"/>
              <a:t>Каждый вид расписания может использоваться в любом возрасте и при любых разновидностях аутизма. Возможные типы расписаний включают:</a:t>
            </a:r>
          </a:p>
          <a:p>
            <a:r>
              <a:rPr lang="ru-RU" sz="2800" b="1" i="1" u="sng" dirty="0" smtClean="0"/>
              <a:t>А. Расписание из предметов</a:t>
            </a:r>
            <a:r>
              <a:rPr lang="ru-RU" sz="2800" b="1" i="1" u="sng" dirty="0" smtClean="0"/>
              <a:t>.</a:t>
            </a:r>
          </a:p>
          <a:p>
            <a:pPr>
              <a:buNone/>
            </a:pPr>
            <a:r>
              <a:rPr lang="ru-RU" sz="2800" dirty="0" smtClean="0"/>
              <a:t>Примеры предметов для визуального расписания:</a:t>
            </a:r>
          </a:p>
          <a:p>
            <a:pPr lvl="0"/>
            <a:r>
              <a:rPr lang="ru-RU" sz="2800" dirty="0" smtClean="0"/>
              <a:t>Играть на улице - мяч.</a:t>
            </a:r>
          </a:p>
          <a:p>
            <a:pPr lvl="0"/>
            <a:r>
              <a:rPr lang="ru-RU" sz="2800" dirty="0" smtClean="0"/>
              <a:t>Ванная – подгузник. </a:t>
            </a:r>
          </a:p>
          <a:p>
            <a:pPr lvl="0"/>
            <a:r>
              <a:rPr lang="ru-RU" sz="2800" dirty="0" smtClean="0"/>
              <a:t>Обед –ложка. </a:t>
            </a:r>
          </a:p>
          <a:p>
            <a:pPr lvl="0"/>
            <a:r>
              <a:rPr lang="ru-RU" sz="2800" dirty="0" smtClean="0"/>
              <a:t>Играть дома- машинка. </a:t>
            </a:r>
          </a:p>
          <a:p>
            <a:pPr lvl="0"/>
            <a:r>
              <a:rPr lang="ru-RU" sz="2800" dirty="0" smtClean="0"/>
              <a:t>Занятия с педагогом  - пазл.</a:t>
            </a:r>
          </a:p>
          <a:p>
            <a:endParaRPr lang="ru-RU" dirty="0" smtClean="0"/>
          </a:p>
          <a:p>
            <a:endParaRPr lang="ru-RU" dirty="0"/>
          </a:p>
        </p:txBody>
      </p:sp>
      <p:pic>
        <p:nvPicPr>
          <p:cNvPr id="4" name="Рисунок 3" descr="maxresdefault.jpg"/>
          <p:cNvPicPr>
            <a:picLocks noChangeAspect="1"/>
          </p:cNvPicPr>
          <p:nvPr/>
        </p:nvPicPr>
        <p:blipFill>
          <a:blip r:embed="rId2"/>
          <a:stretch>
            <a:fillRect/>
          </a:stretch>
        </p:blipFill>
        <p:spPr>
          <a:xfrm>
            <a:off x="5786446" y="357166"/>
            <a:ext cx="2095483" cy="1571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7678df782d0dbdea8451812d1aaf3346-800x.jpg"/>
          <p:cNvPicPr>
            <a:picLocks noChangeAspect="1"/>
          </p:cNvPicPr>
          <p:nvPr/>
        </p:nvPicPr>
        <p:blipFill>
          <a:blip r:embed="rId3" cstate="print"/>
          <a:stretch>
            <a:fillRect/>
          </a:stretch>
        </p:blipFill>
        <p:spPr>
          <a:xfrm>
            <a:off x="7239013" y="1785926"/>
            <a:ext cx="1904987" cy="1428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fc5215b50d56f73df4316dfe990da0bf-800x.jpg"/>
          <p:cNvPicPr>
            <a:picLocks noChangeAspect="1"/>
          </p:cNvPicPr>
          <p:nvPr/>
        </p:nvPicPr>
        <p:blipFill>
          <a:blip r:embed="rId4" cstate="print"/>
          <a:stretch>
            <a:fillRect/>
          </a:stretch>
        </p:blipFill>
        <p:spPr>
          <a:xfrm>
            <a:off x="5715008" y="3214686"/>
            <a:ext cx="2000238" cy="1500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getImage.jpg"/>
          <p:cNvPicPr>
            <a:picLocks noChangeAspect="1"/>
          </p:cNvPicPr>
          <p:nvPr/>
        </p:nvPicPr>
        <p:blipFill>
          <a:blip r:embed="rId5"/>
          <a:stretch>
            <a:fillRect/>
          </a:stretch>
        </p:blipFill>
        <p:spPr>
          <a:xfrm>
            <a:off x="6215074" y="4786322"/>
            <a:ext cx="2643182" cy="1486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76"/>
            <a:ext cx="7467600" cy="1143000"/>
          </a:xfrm>
        </p:spPr>
        <p:txBody>
          <a:bodyPr/>
          <a:lstStyle/>
          <a:p>
            <a:pPr algn="ctr"/>
            <a:r>
              <a:rPr lang="ru-RU" dirty="0" smtClean="0"/>
              <a:t>Предметное расписание</a:t>
            </a:r>
            <a:endParaRPr lang="ru-RU" dirty="0"/>
          </a:p>
        </p:txBody>
      </p:sp>
      <p:pic>
        <p:nvPicPr>
          <p:cNvPr id="4" name="Picture 2" descr="F:\DCIM\101MSDCF\DSC09911.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143108" y="1000108"/>
            <a:ext cx="4167209" cy="2924189"/>
          </a:xfrm>
          <a:prstGeom prst="rect">
            <a:avLst/>
          </a:prstGeom>
          <a:noFill/>
          <a:ln>
            <a:noFill/>
          </a:ln>
          <a:extLst/>
        </p:spPr>
      </p:pic>
      <p:pic>
        <p:nvPicPr>
          <p:cNvPr id="5" name="Picture 3" descr="F:\DCIM\101MSDCF\DSC09914.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143108" y="4071942"/>
            <a:ext cx="4214842" cy="2638438"/>
          </a:xfrm>
          <a:prstGeom prst="rect">
            <a:avLst/>
          </a:prstGeom>
          <a:noFill/>
          <a:ln>
            <a:noFill/>
          </a:ln>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4873752"/>
          </a:xfrm>
        </p:spPr>
        <p:txBody>
          <a:bodyPr/>
          <a:lstStyle/>
          <a:p>
            <a:r>
              <a:rPr lang="ru-RU" b="1" i="1" u="sng" dirty="0" smtClean="0"/>
              <a:t>Б. Расписания из рисунков или фотографий</a:t>
            </a:r>
            <a:r>
              <a:rPr lang="ru-RU" dirty="0" smtClean="0"/>
              <a:t>. </a:t>
            </a:r>
          </a:p>
          <a:p>
            <a:r>
              <a:rPr lang="ru-RU" dirty="0" smtClean="0"/>
              <a:t>Ваш ребёнок будет готов к расписанию из фотографий, если он сможет правильно соотносить картинки или фотографии друг с другом (например, в простой игре в лото). Некоторым людям проще распознавать фотографии, в то время как другим проще распознавать рисунки. Вы можете или нарисовать их самостоятельно, либо использовать готовые </a:t>
            </a:r>
            <a:r>
              <a:rPr lang="ru-RU" dirty="0" smtClean="0"/>
              <a:t>рисунки</a:t>
            </a:r>
            <a:r>
              <a:rPr lang="ru-RU" dirty="0" smtClean="0"/>
              <a:t>.</a:t>
            </a:r>
          </a:p>
          <a:p>
            <a:endParaRPr lang="ru-RU" dirty="0"/>
          </a:p>
        </p:txBody>
      </p:sp>
      <p:pic>
        <p:nvPicPr>
          <p:cNvPr id="4" name="Рисунок 3" descr="150.jpg"/>
          <p:cNvPicPr>
            <a:picLocks noChangeAspect="1"/>
          </p:cNvPicPr>
          <p:nvPr/>
        </p:nvPicPr>
        <p:blipFill>
          <a:blip r:embed="rId2"/>
          <a:stretch>
            <a:fillRect/>
          </a:stretch>
        </p:blipFill>
        <p:spPr>
          <a:xfrm>
            <a:off x="214282" y="3286124"/>
            <a:ext cx="4747341" cy="3357586"/>
          </a:xfrm>
          <a:prstGeom prst="rect">
            <a:avLst/>
          </a:prstGeom>
        </p:spPr>
      </p:pic>
      <p:pic>
        <p:nvPicPr>
          <p:cNvPr id="5" name="Рисунок 4" descr="700-nw.jpg"/>
          <p:cNvPicPr>
            <a:picLocks noChangeAspect="1"/>
          </p:cNvPicPr>
          <p:nvPr/>
        </p:nvPicPr>
        <p:blipFill>
          <a:blip r:embed="rId3"/>
          <a:srcRect t="18928" b="16786"/>
          <a:stretch>
            <a:fillRect/>
          </a:stretch>
        </p:blipFill>
        <p:spPr>
          <a:xfrm>
            <a:off x="5000628" y="3000372"/>
            <a:ext cx="4143372" cy="38576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214290"/>
            <a:ext cx="7467600" cy="1143000"/>
          </a:xfrm>
        </p:spPr>
        <p:txBody>
          <a:bodyPr/>
          <a:lstStyle/>
          <a:p>
            <a:pPr lvl="0" algn="ctr"/>
            <a:r>
              <a:rPr lang="ru-RU" b="1" dirty="0" smtClean="0"/>
              <a:t>Предметно-картинное расписание</a:t>
            </a:r>
            <a:r>
              <a:rPr lang="ru-RU" dirty="0" smtClean="0"/>
              <a:t/>
            </a:r>
            <a:br>
              <a:rPr lang="ru-RU" dirty="0" smtClean="0"/>
            </a:br>
            <a:endParaRPr lang="ru-RU" dirty="0"/>
          </a:p>
        </p:txBody>
      </p:sp>
      <p:pic>
        <p:nvPicPr>
          <p:cNvPr id="4" name="Picture 9" descr="C:\Documents and Settings\User\Мои документы\Мои рисунки\Календари\Изображение 109_resize.jpg"/>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28596" y="2285992"/>
            <a:ext cx="4429156" cy="2786082"/>
          </a:xfrm>
          <a:prstGeom prst="rect">
            <a:avLst/>
          </a:prstGeom>
          <a:noFill/>
          <a:ln>
            <a:noFill/>
          </a:ln>
          <a:extLst>
            <a:ext uri="{909E8E84-426E-40DD-AFC4-6F175D3DCCD1}">
              <a14:hiddenFill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solidFill>
                  <a:srgbClr val="FFFFFF"/>
                </a:solidFill>
              </a14:hiddenFill>
            </a:ext>
            <a:ext uri="{91240B29-F687-4F45-9708-019B960494DF}">
              <a14:hiddenLine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w="9525">
                <a:solidFill>
                  <a:srgbClr val="000000"/>
                </a:solidFill>
                <a:miter lim="800000"/>
                <a:headEnd/>
                <a:tailEnd/>
              </a14:hiddenLine>
            </a:ext>
          </a:extLst>
        </p:spPr>
      </p:pic>
      <p:pic>
        <p:nvPicPr>
          <p:cNvPr id="5" name="Picture 7" descr="фото 005_изменить размер"/>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072066" y="1500174"/>
            <a:ext cx="3771918" cy="4195780"/>
          </a:xfrm>
          <a:prstGeom prst="rect">
            <a:avLst/>
          </a:prstGeom>
          <a:noFill/>
          <a:ln>
            <a:noFill/>
          </a:ln>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fontScale="92500"/>
          </a:bodyPr>
          <a:lstStyle/>
          <a:p>
            <a:r>
              <a:rPr lang="ru-RU" b="1" i="1" u="sng" dirty="0" smtClean="0"/>
              <a:t>В. Письменные расписания.</a:t>
            </a:r>
            <a:endParaRPr lang="ru-RU" dirty="0" smtClean="0"/>
          </a:p>
          <a:p>
            <a:r>
              <a:rPr lang="ru-RU" dirty="0" smtClean="0"/>
              <a:t>Эти расписания лучше всего подходят для тех, кто хорошо читает. Если ваш ребенок только учится читать, то вы можете попробовать расписание на основе изображений с добавленными к ним словами</a:t>
            </a:r>
            <a:r>
              <a:rPr lang="ru-RU" dirty="0" smtClean="0"/>
              <a:t>. Вы </a:t>
            </a:r>
            <a:r>
              <a:rPr lang="ru-RU" dirty="0" smtClean="0"/>
              <a:t>можете сделать парные карточки со словами и использовать вышеописанный прием с парным расписанием. Либо вы можете просто составить список занятий и событий, чтобы ваш ребенок вычеркивал по очереди те пункты, которые он уже выполнил</a:t>
            </a:r>
            <a:r>
              <a:rPr lang="ru-RU" dirty="0" smtClean="0"/>
              <a:t>. Для </a:t>
            </a:r>
            <a:r>
              <a:rPr lang="ru-RU" dirty="0" smtClean="0"/>
              <a:t>наиболее продвинутых детей можно использовать более сложные виды письменного расписания, например, компьютерные программы планирования задач или органайзеры. </a:t>
            </a:r>
            <a:endParaRPr lang="ru-RU" dirty="0" smtClean="0"/>
          </a:p>
          <a:p>
            <a:r>
              <a:rPr lang="ru-RU" dirty="0" smtClean="0"/>
              <a:t>Визуальные расписания имеют много преимуществ как для людей с РАС, так и для их семей. Визуальные расписания важнее использовать </a:t>
            </a:r>
            <a:r>
              <a:rPr lang="ru-RU" dirty="0" smtClean="0"/>
              <a:t>дома. Время</a:t>
            </a:r>
            <a:r>
              <a:rPr lang="ru-RU" dirty="0" smtClean="0"/>
              <a:t>, которое вы потратите на изготовление визуального расписания, не только сэкономит вам время в будущем, но и будет способствовать развитию навыков вашего ребенка и его независимости, при этом уменьшит тревожность и проблемные виды поведения. </a:t>
            </a:r>
          </a:p>
          <a:p>
            <a:endParaRPr lang="ru-RU" dirty="0" smtClean="0"/>
          </a:p>
          <a:p>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42844" y="0"/>
            <a:ext cx="6143668" cy="6858000"/>
          </a:xfrm>
        </p:spPr>
        <p:txBody>
          <a:bodyPr>
            <a:normAutofit fontScale="92500"/>
          </a:bodyPr>
          <a:lstStyle/>
          <a:p>
            <a:r>
              <a:rPr lang="ru-RU" dirty="0" smtClean="0">
                <a:latin typeface="Times New Roman" pitchFamily="18" charset="0"/>
                <a:cs typeface="Times New Roman" pitchFamily="18" charset="0"/>
              </a:rPr>
              <a:t>На сегодняшний день практически неразработанной остается проблема социальной адаптации детей с аутизмом в различные возрастные периоды. Это обусловлено, с одной стороны, трудностями психологической оценки эмоционального состояния ребенка с аутизмом, особенно в преддошкольный и дошкольный периоды, с другой стороны –отсутствием объективных психологических критериев его адаптационных возможностей</a:t>
            </a:r>
            <a:r>
              <a:rPr lang="ru-RU"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Более успешная социализация аутичных детей наблюдается при раннем начале коррекционного обучения.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Рассмотрим </a:t>
            </a:r>
            <a:r>
              <a:rPr lang="ru-RU" dirty="0" smtClean="0">
                <a:latin typeface="Times New Roman" pitchFamily="18" charset="0"/>
                <a:cs typeface="Times New Roman" pitchFamily="18" charset="0"/>
              </a:rPr>
              <a:t>подробнее наиболее эффективные инновационные методики коррекционной работы с детьми, имеющими особые образовательные </a:t>
            </a:r>
            <a:r>
              <a:rPr lang="ru-RU" dirty="0" smtClean="0">
                <a:latin typeface="Times New Roman" pitchFamily="18" charset="0"/>
                <a:cs typeface="Times New Roman" pitchFamily="18" charset="0"/>
              </a:rPr>
              <a:t>потребности с </a:t>
            </a:r>
            <a:r>
              <a:rPr lang="ru-RU" dirty="0" smtClean="0">
                <a:latin typeface="Times New Roman" pitchFamily="18" charset="0"/>
                <a:cs typeface="Times New Roman" pitchFamily="18" charset="0"/>
              </a:rPr>
              <a:t>целью их адаптации и социализации в современном мире.</a:t>
            </a:r>
          </a:p>
          <a:p>
            <a:endParaRPr lang="ru-RU" dirty="0" smtClean="0"/>
          </a:p>
          <a:p>
            <a:endParaRPr lang="ru-RU" dirty="0"/>
          </a:p>
        </p:txBody>
      </p:sp>
      <p:sp>
        <p:nvSpPr>
          <p:cNvPr id="7170" name="AutoShape 2" descr="https://cdn.nwmgroups.hu/s/img/i/1504/20150401autizmus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2" name="AutoShape 4" descr="https://vuzopedia.ru/storage/app/uploads/public/630/3d5/163/6303d5163e90793325378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4" name="AutoShape 6" descr="https://vuzopedia.ru/storage/app/uploads/public/630/3d5/163/6303d5163e90793325378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Z001.jpg"/>
          <p:cNvPicPr>
            <a:picLocks noChangeAspect="1"/>
          </p:cNvPicPr>
          <p:nvPr/>
        </p:nvPicPr>
        <p:blipFill>
          <a:blip r:embed="rId2" cstate="print"/>
          <a:stretch>
            <a:fillRect/>
          </a:stretch>
        </p:blipFill>
        <p:spPr>
          <a:xfrm>
            <a:off x="6000760" y="0"/>
            <a:ext cx="3143240" cy="2049460"/>
          </a:xfrm>
          <a:prstGeom prst="rect">
            <a:avLst/>
          </a:prstGeom>
          <a:ln>
            <a:noFill/>
          </a:ln>
          <a:effectLst>
            <a:softEdge rad="112500"/>
          </a:effectLst>
        </p:spPr>
      </p:pic>
      <p:pic>
        <p:nvPicPr>
          <p:cNvPr id="8" name="Рисунок 7" descr="socializacija-autist.jpg"/>
          <p:cNvPicPr>
            <a:picLocks noChangeAspect="1"/>
          </p:cNvPicPr>
          <p:nvPr/>
        </p:nvPicPr>
        <p:blipFill>
          <a:blip r:embed="rId3" cstate="print"/>
          <a:stretch>
            <a:fillRect/>
          </a:stretch>
        </p:blipFill>
        <p:spPr>
          <a:xfrm>
            <a:off x="6172211" y="1928802"/>
            <a:ext cx="2971789" cy="1857368"/>
          </a:xfrm>
          <a:prstGeom prst="rect">
            <a:avLst/>
          </a:prstGeom>
          <a:ln>
            <a:noFill/>
          </a:ln>
          <a:effectLst>
            <a:softEdge rad="112500"/>
          </a:effectLst>
        </p:spPr>
      </p:pic>
      <p:pic>
        <p:nvPicPr>
          <p:cNvPr id="9" name="Рисунок 8" descr="GettyImages-543199481-571a30ab3df78c5640e8a083.jpg"/>
          <p:cNvPicPr>
            <a:picLocks noChangeAspect="1"/>
          </p:cNvPicPr>
          <p:nvPr/>
        </p:nvPicPr>
        <p:blipFill>
          <a:blip r:embed="rId4" cstate="print"/>
          <a:stretch>
            <a:fillRect/>
          </a:stretch>
        </p:blipFill>
        <p:spPr>
          <a:xfrm>
            <a:off x="6071493" y="3429000"/>
            <a:ext cx="3072507" cy="2049303"/>
          </a:xfrm>
          <a:prstGeom prst="rect">
            <a:avLst/>
          </a:prstGeom>
          <a:ln>
            <a:noFill/>
          </a:ln>
          <a:effectLst>
            <a:softEdge rad="112500"/>
          </a:effectLst>
        </p:spPr>
      </p:pic>
      <p:pic>
        <p:nvPicPr>
          <p:cNvPr id="10" name="Рисунок 9" descr="gut-microbiome-asd.jpg"/>
          <p:cNvPicPr>
            <a:picLocks noChangeAspect="1"/>
          </p:cNvPicPr>
          <p:nvPr/>
        </p:nvPicPr>
        <p:blipFill>
          <a:blip r:embed="rId5" cstate="print"/>
          <a:stretch>
            <a:fillRect/>
          </a:stretch>
        </p:blipFill>
        <p:spPr>
          <a:xfrm>
            <a:off x="6096011" y="5143506"/>
            <a:ext cx="3047989" cy="17144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71500"/>
            <a:ext cx="7467600" cy="1143000"/>
          </a:xfrm>
        </p:spPr>
        <p:txBody>
          <a:bodyPr/>
          <a:lstStyle/>
          <a:p>
            <a:pPr algn="ctr"/>
            <a:r>
              <a:rPr lang="ru-RU" dirty="0" smtClean="0"/>
              <a:t>Использование подсказок</a:t>
            </a:r>
            <a:endParaRPr lang="ru-RU" dirty="0"/>
          </a:p>
        </p:txBody>
      </p:sp>
      <p:sp>
        <p:nvSpPr>
          <p:cNvPr id="3" name="Содержимое 2"/>
          <p:cNvSpPr>
            <a:spLocks noGrp="1"/>
          </p:cNvSpPr>
          <p:nvPr>
            <p:ph sz="quarter" idx="1"/>
          </p:nvPr>
        </p:nvSpPr>
        <p:spPr>
          <a:xfrm>
            <a:off x="285720" y="500042"/>
            <a:ext cx="8858280" cy="4873752"/>
          </a:xfrm>
        </p:spPr>
        <p:txBody>
          <a:bodyPr>
            <a:normAutofit fontScale="92500" lnSpcReduction="20000"/>
          </a:bodyPr>
          <a:lstStyle/>
          <a:p>
            <a:r>
              <a:rPr lang="ru-RU" dirty="0" smtClean="0"/>
              <a:t>Стратегии подсказок способствуют увеличению скорости приобретения навыков у детей с аутизмом, а также являются необходимым компонентом для обучения навыкам проявления инициативы и обращения к окружающим.</a:t>
            </a:r>
          </a:p>
          <a:p>
            <a:r>
              <a:rPr lang="ru-RU" dirty="0" smtClean="0"/>
              <a:t>Подсказки особенно актуальны при формировании нового навыка, чтобы предотвратить ситуацию неуспеха и обеспечить «Безошибочное обучение».</a:t>
            </a:r>
          </a:p>
          <a:p>
            <a:r>
              <a:rPr lang="ru-RU" u="sng" dirty="0" smtClean="0"/>
              <a:t>Чаще всего в инклюзии используются</a:t>
            </a:r>
            <a:r>
              <a:rPr lang="ru-RU" dirty="0" smtClean="0"/>
              <a:t>:</a:t>
            </a:r>
          </a:p>
          <a:p>
            <a:r>
              <a:rPr lang="ru-RU" dirty="0" smtClean="0"/>
              <a:t>Вербальные (словесные подсказки), с помощью которых ребенку напоминают что нужно делать в той или иной ситуации и как отреагировать;</a:t>
            </a:r>
          </a:p>
          <a:p>
            <a:r>
              <a:rPr lang="ru-RU" dirty="0" smtClean="0"/>
              <a:t>Визуальные подсказки (карточки, символы, иконки), которые помогают ребенку понять абстрактные речевые понятия;</a:t>
            </a:r>
          </a:p>
          <a:p>
            <a:r>
              <a:rPr lang="ru-RU" dirty="0" smtClean="0"/>
              <a:t>Моделирование (показ необходимого действия ребенку), с помощью которого ребенок может повторить действие в нужной ситуации.</a:t>
            </a:r>
          </a:p>
          <a:p>
            <a:endParaRPr lang="ru-RU" dirty="0" smtClean="0"/>
          </a:p>
          <a:p>
            <a:endParaRPr lang="ru-RU" dirty="0"/>
          </a:p>
        </p:txBody>
      </p:sp>
      <p:pic>
        <p:nvPicPr>
          <p:cNvPr id="4" name="Рисунок 3" descr="cf3f9d23942bc837931f76ca1177b426.jpg"/>
          <p:cNvPicPr>
            <a:picLocks noChangeAspect="1"/>
          </p:cNvPicPr>
          <p:nvPr/>
        </p:nvPicPr>
        <p:blipFill>
          <a:blip r:embed="rId2"/>
          <a:stretch>
            <a:fillRect/>
          </a:stretch>
        </p:blipFill>
        <p:spPr>
          <a:xfrm>
            <a:off x="6000760" y="5000636"/>
            <a:ext cx="2786050" cy="1857364"/>
          </a:xfrm>
          <a:prstGeom prst="rect">
            <a:avLst/>
          </a:prstGeom>
          <a:ln>
            <a:noFill/>
          </a:ln>
          <a:effectLst>
            <a:softEdge rad="112500"/>
          </a:effectLst>
        </p:spPr>
      </p:pic>
      <p:pic>
        <p:nvPicPr>
          <p:cNvPr id="5" name="Рисунок 4" descr="7d4bce0c6d1c19d1364e4cb27265eb4c.jpg"/>
          <p:cNvPicPr>
            <a:picLocks noChangeAspect="1"/>
          </p:cNvPicPr>
          <p:nvPr/>
        </p:nvPicPr>
        <p:blipFill>
          <a:blip r:embed="rId3"/>
          <a:stretch>
            <a:fillRect/>
          </a:stretch>
        </p:blipFill>
        <p:spPr>
          <a:xfrm>
            <a:off x="3214678" y="4899561"/>
            <a:ext cx="2759892" cy="1958439"/>
          </a:xfrm>
          <a:prstGeom prst="rect">
            <a:avLst/>
          </a:prstGeom>
          <a:ln>
            <a:noFill/>
          </a:ln>
          <a:effectLst>
            <a:softEdge rad="112500"/>
          </a:effectLst>
        </p:spPr>
      </p:pic>
      <p:pic>
        <p:nvPicPr>
          <p:cNvPr id="6" name="Рисунок 5" descr="8b6be61d-e1a3-4d9d-848a-eb7741d50fe8.jpeg"/>
          <p:cNvPicPr>
            <a:picLocks noChangeAspect="1"/>
          </p:cNvPicPr>
          <p:nvPr/>
        </p:nvPicPr>
        <p:blipFill>
          <a:blip r:embed="rId4"/>
          <a:srcRect l="48437" t="22222" r="13281" b="22222"/>
          <a:stretch>
            <a:fillRect/>
          </a:stretch>
        </p:blipFill>
        <p:spPr>
          <a:xfrm>
            <a:off x="571472" y="5108488"/>
            <a:ext cx="2286016" cy="1749512"/>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14282" y="0"/>
            <a:ext cx="8929718" cy="5214950"/>
          </a:xfrm>
        </p:spPr>
        <p:txBody>
          <a:bodyPr/>
          <a:lstStyle/>
          <a:p>
            <a:r>
              <a:rPr lang="ru-RU" dirty="0" smtClean="0"/>
              <a:t>Требуется постепенное снижение уровня подсказки, до ее полного исчезновения. Только с помощью постепенного прекращения использования подсказки можно научить ребенка реагировать на нужные стимулы и таким образом существенно повысить уровень навыков обучения и самостоятельности.</a:t>
            </a:r>
            <a:endParaRPr lang="ru-RU" dirty="0"/>
          </a:p>
        </p:txBody>
      </p:sp>
      <p:pic>
        <p:nvPicPr>
          <p:cNvPr id="4" name="Рисунок 3" descr="a735d2ce0f2929e6065626ecff46819e.jpg"/>
          <p:cNvPicPr>
            <a:picLocks noChangeAspect="1"/>
          </p:cNvPicPr>
          <p:nvPr/>
        </p:nvPicPr>
        <p:blipFill>
          <a:blip r:embed="rId2"/>
          <a:srcRect l="7544" t="3551" r="4438" b="4141"/>
          <a:stretch>
            <a:fillRect/>
          </a:stretch>
        </p:blipFill>
        <p:spPr>
          <a:xfrm>
            <a:off x="142844" y="2500306"/>
            <a:ext cx="5000660" cy="3714776"/>
          </a:xfrm>
          <a:prstGeom prst="rect">
            <a:avLst/>
          </a:prstGeom>
          <a:ln>
            <a:noFill/>
          </a:ln>
          <a:effectLst>
            <a:softEdge rad="112500"/>
          </a:effectLst>
        </p:spPr>
      </p:pic>
      <p:pic>
        <p:nvPicPr>
          <p:cNvPr id="5" name="Рисунок 4" descr="1d14610d1fe124a573e9a0e7eec0a69d--communication-boards-communication-devices.jpg"/>
          <p:cNvPicPr>
            <a:picLocks noChangeAspect="1"/>
          </p:cNvPicPr>
          <p:nvPr/>
        </p:nvPicPr>
        <p:blipFill>
          <a:blip r:embed="rId3"/>
          <a:stretch>
            <a:fillRect/>
          </a:stretch>
        </p:blipFill>
        <p:spPr>
          <a:xfrm>
            <a:off x="4937749" y="2643182"/>
            <a:ext cx="4206251" cy="3429024"/>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571500"/>
            <a:ext cx="7467600" cy="1143000"/>
          </a:xfrm>
        </p:spPr>
        <p:txBody>
          <a:bodyPr/>
          <a:lstStyle/>
          <a:p>
            <a:pPr algn="ctr"/>
            <a:r>
              <a:rPr lang="ru-RU" dirty="0" smtClean="0"/>
              <a:t>Сенсорная интеграция</a:t>
            </a:r>
            <a:endParaRPr lang="ru-RU" dirty="0"/>
          </a:p>
        </p:txBody>
      </p:sp>
      <p:sp>
        <p:nvSpPr>
          <p:cNvPr id="3" name="Содержимое 2"/>
          <p:cNvSpPr>
            <a:spLocks noGrp="1"/>
          </p:cNvSpPr>
          <p:nvPr>
            <p:ph sz="quarter" idx="1"/>
          </p:nvPr>
        </p:nvSpPr>
        <p:spPr>
          <a:xfrm>
            <a:off x="0" y="500042"/>
            <a:ext cx="9144000" cy="4143404"/>
          </a:xfrm>
        </p:spPr>
        <p:txBody>
          <a:bodyPr>
            <a:normAutofit fontScale="92500" lnSpcReduction="10000"/>
          </a:bodyPr>
          <a:lstStyle/>
          <a:p>
            <a:r>
              <a:rPr lang="ru-RU" dirty="0" smtClean="0"/>
              <a:t>Расстройство сенсорной интеграции описывает ситуацию, когда этот процесс работает неправильно. Нарушение сенсорной интеграции – это состояние, при котором мозг испытывает проблемы с получением и реагированием на информацию, поступающую через органы чувств.</a:t>
            </a:r>
          </a:p>
          <a:p>
            <a:r>
              <a:rPr lang="ru-RU" dirty="0" smtClean="0"/>
              <a:t>Некоторые люди могут быть сверхчувствительными к обычным, казалось бы, вещам в окружающей среде. Обычные звуки могут быть болезненными или излишне громкими для них, легкое прикосновение ткани может раздражать кожу. Ребенок с нарушениями сенсорной интеграции может казаться неловким, неуклюжим, иметь трудности с координацией движения. Таким детям сложно общаться, участвовать в разговоре или играть.</a:t>
            </a:r>
          </a:p>
          <a:p>
            <a:endParaRPr lang="ru-RU" dirty="0"/>
          </a:p>
        </p:txBody>
      </p:sp>
      <p:pic>
        <p:nvPicPr>
          <p:cNvPr id="4" name="Рисунок 3" descr="shutterstock_704931754.jpg"/>
          <p:cNvPicPr>
            <a:picLocks noChangeAspect="1"/>
          </p:cNvPicPr>
          <p:nvPr/>
        </p:nvPicPr>
        <p:blipFill>
          <a:blip r:embed="rId2"/>
          <a:stretch>
            <a:fillRect/>
          </a:stretch>
        </p:blipFill>
        <p:spPr>
          <a:xfrm>
            <a:off x="4679103" y="4214818"/>
            <a:ext cx="4464897" cy="2643182"/>
          </a:xfrm>
          <a:prstGeom prst="rect">
            <a:avLst/>
          </a:prstGeom>
          <a:ln>
            <a:noFill/>
          </a:ln>
          <a:effectLst>
            <a:softEdge rad="112500"/>
          </a:effectLst>
        </p:spPr>
      </p:pic>
      <p:sp>
        <p:nvSpPr>
          <p:cNvPr id="32770" name="AutoShape 2" descr="https://golfstreamfond.ru/wp-content/uploads/2019/01/DSC433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Nestandartnye-igry.jpg"/>
          <p:cNvPicPr>
            <a:picLocks noChangeAspect="1"/>
          </p:cNvPicPr>
          <p:nvPr/>
        </p:nvPicPr>
        <p:blipFill>
          <a:blip r:embed="rId3"/>
          <a:stretch>
            <a:fillRect/>
          </a:stretch>
        </p:blipFill>
        <p:spPr>
          <a:xfrm>
            <a:off x="285720" y="4223112"/>
            <a:ext cx="4162034" cy="2634888"/>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98" y="-571500"/>
            <a:ext cx="10715700" cy="1143000"/>
          </a:xfrm>
        </p:spPr>
        <p:txBody>
          <a:bodyPr/>
          <a:lstStyle/>
          <a:p>
            <a:pPr algn="ctr"/>
            <a:r>
              <a:rPr lang="ru-RU" dirty="0" smtClean="0"/>
              <a:t>Упражнения для сенсорной интеграции</a:t>
            </a:r>
            <a:endParaRPr lang="ru-RU" dirty="0"/>
          </a:p>
        </p:txBody>
      </p:sp>
      <p:sp>
        <p:nvSpPr>
          <p:cNvPr id="3" name="Содержимое 2"/>
          <p:cNvSpPr>
            <a:spLocks noGrp="1"/>
          </p:cNvSpPr>
          <p:nvPr>
            <p:ph sz="quarter" idx="1"/>
          </p:nvPr>
        </p:nvSpPr>
        <p:spPr>
          <a:xfrm>
            <a:off x="0" y="500042"/>
            <a:ext cx="6500826" cy="6357958"/>
          </a:xfrm>
        </p:spPr>
        <p:txBody>
          <a:bodyPr>
            <a:normAutofit fontScale="92500" lnSpcReduction="10000"/>
          </a:bodyPr>
          <a:lstStyle/>
          <a:p>
            <a:r>
              <a:rPr lang="ru-RU" b="1" dirty="0" smtClean="0"/>
              <a:t>Игры </a:t>
            </a:r>
            <a:r>
              <a:rPr lang="ru-RU" b="1" dirty="0" smtClean="0"/>
              <a:t>с пластилином, глиной, тестом, специальной пеной, и т.д.</a:t>
            </a:r>
          </a:p>
          <a:p>
            <a:r>
              <a:rPr lang="ru-RU" dirty="0" smtClean="0"/>
              <a:t>Детям очень нравится играть с пластилином и другими пластичными массами, что очень полезно для малышей с тактильными проблемами. В настоящее время есть огромный выбор пластилинов; вы можете, купить готовый, изготовить его дома, существует как ароматизированный пластилин, так и без запаха. Вы можете замесить с малышом тесто по специальному рецепту, что, несомненно, доставит ему много радости и обогатит его тактильный опыт. Детям необходимо трогать разнообразные текстуры и играть с ними, чтобы развить нормальное тактильное восприятие. Если ваш малыш отказывается играть с пластилином и подобными массами, вам тем более необходимо увлечь малыша такой игрой.</a:t>
            </a:r>
          </a:p>
          <a:p>
            <a:endParaRPr lang="ru-RU" dirty="0"/>
          </a:p>
        </p:txBody>
      </p:sp>
      <p:pic>
        <p:nvPicPr>
          <p:cNvPr id="4" name="Рисунок 3" descr="674545.jpg"/>
          <p:cNvPicPr>
            <a:picLocks noChangeAspect="1"/>
          </p:cNvPicPr>
          <p:nvPr/>
        </p:nvPicPr>
        <p:blipFill>
          <a:blip r:embed="rId2" cstate="print"/>
          <a:stretch>
            <a:fillRect/>
          </a:stretch>
        </p:blipFill>
        <p:spPr>
          <a:xfrm>
            <a:off x="6286512" y="571480"/>
            <a:ext cx="2857488" cy="2190744"/>
          </a:xfrm>
          <a:prstGeom prst="rect">
            <a:avLst/>
          </a:prstGeom>
          <a:ln>
            <a:noFill/>
          </a:ln>
          <a:effectLst>
            <a:softEdge rad="112500"/>
          </a:effectLst>
        </p:spPr>
      </p:pic>
      <p:pic>
        <p:nvPicPr>
          <p:cNvPr id="5" name="Рисунок 4" descr="1661119827_28-klubmama-ru-p-kak-polzovatsya-solenim-testom-dlya-podelo-29.jpg"/>
          <p:cNvPicPr>
            <a:picLocks noChangeAspect="1"/>
          </p:cNvPicPr>
          <p:nvPr/>
        </p:nvPicPr>
        <p:blipFill>
          <a:blip r:embed="rId3" cstate="print"/>
          <a:srcRect l="8593" r="7812"/>
          <a:stretch>
            <a:fillRect/>
          </a:stretch>
        </p:blipFill>
        <p:spPr>
          <a:xfrm>
            <a:off x="6286512" y="2500306"/>
            <a:ext cx="2857488" cy="1928808"/>
          </a:xfrm>
          <a:prstGeom prst="rect">
            <a:avLst/>
          </a:prstGeom>
          <a:ln>
            <a:noFill/>
          </a:ln>
          <a:effectLst>
            <a:softEdge rad="112500"/>
          </a:effectLst>
        </p:spPr>
      </p:pic>
      <p:pic>
        <p:nvPicPr>
          <p:cNvPr id="6" name="Рисунок 5" descr="i.jpg"/>
          <p:cNvPicPr>
            <a:picLocks noChangeAspect="1"/>
          </p:cNvPicPr>
          <p:nvPr/>
        </p:nvPicPr>
        <p:blipFill>
          <a:blip r:embed="rId4" cstate="print"/>
          <a:stretch>
            <a:fillRect/>
          </a:stretch>
        </p:blipFill>
        <p:spPr>
          <a:xfrm>
            <a:off x="6381757" y="4214818"/>
            <a:ext cx="2762243" cy="2071682"/>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fontScale="85000" lnSpcReduction="20000"/>
          </a:bodyPr>
          <a:lstStyle/>
          <a:p>
            <a:pPr algn="ctr"/>
            <a:r>
              <a:rPr lang="ru-RU" b="1" dirty="0" smtClean="0"/>
              <a:t>«Тяжелая работа»</a:t>
            </a:r>
          </a:p>
          <a:p>
            <a:r>
              <a:rPr lang="ru-RU" dirty="0" smtClean="0"/>
              <a:t>Эти виды деятельности необходимы для детей, которые испытывают трудности в регулировании уровня своего возбуждения. Такие дети часто ломают вещи, прыгают, бегают и, кажется, просто не могут сидеть на месте. Мальчики могут действительно испытывать терпение родителей, учителей и даже специалистов по терапии. Регулярные нагрузки для их нервной системы помогут им успокоиться. Такие мероприятия оказывают воздействие на их тело, мышцы и суставы, помогая вечно жаждущим движения малышам, получить необходимую нагрузку. Очень хороши упражнения с утяжеленными предметами, прыжки на батуте, лазанье по канату или шведской стенке, толкание предметов или раскачивание. Таким малышам особенно полезно чувствовать себя «сжатыми», когда на их тело оказывается глубокое давление.</a:t>
            </a:r>
          </a:p>
          <a:p>
            <a:r>
              <a:rPr lang="ru-RU" dirty="0" smtClean="0"/>
              <a:t>В целом, подобные упражнения необходимы всем детям! Но детям с реактивной нервной системой это необходимо вдвойне, ведь именно активная деятельность дает им необходимую сенсорную нагрузку, а эффект от этого может быть удивительным, ваш малыш сможет регулировать своё поведение и уровень возбуждения.</a:t>
            </a:r>
          </a:p>
          <a:p>
            <a:r>
              <a:rPr lang="ru-RU" dirty="0" smtClean="0"/>
              <a:t>Совет: Всегда лучше чередовать задания, требующие усидчивости и активную деятельность.</a:t>
            </a:r>
          </a:p>
          <a:p>
            <a:r>
              <a:rPr lang="ru-RU" dirty="0" smtClean="0"/>
              <a:t>Кстати, игры с песком (ваш малыш может рыть тоннели, строить замки) также очень полезен для подвижных детей, как и для детей с тактильными проблемами.</a:t>
            </a:r>
          </a:p>
          <a:p>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7924800" cy="6858000"/>
          </a:xfrm>
        </p:spPr>
        <p:txBody>
          <a:bodyPr>
            <a:normAutofit/>
          </a:bodyPr>
          <a:lstStyle/>
          <a:p>
            <a:pPr algn="ctr">
              <a:buNone/>
            </a:pPr>
            <a:r>
              <a:rPr lang="ru-RU" b="1" dirty="0" smtClean="0"/>
              <a:t>Программы для сна:</a:t>
            </a:r>
          </a:p>
          <a:p>
            <a:pPr>
              <a:buNone/>
            </a:pPr>
            <a:r>
              <a:rPr lang="ru-RU" dirty="0" smtClean="0"/>
              <a:t>Дети и взрослые с проблемами </a:t>
            </a:r>
            <a:r>
              <a:rPr lang="ru-RU" dirty="0" smtClean="0"/>
              <a:t>сенсорного восприятия </a:t>
            </a:r>
            <a:r>
              <a:rPr lang="ru-RU" dirty="0" smtClean="0"/>
              <a:t>часто испытывают проблемы с засыпанием и сном. Следующие изделия и </a:t>
            </a:r>
            <a:r>
              <a:rPr lang="ru-RU" dirty="0" smtClean="0"/>
              <a:t>    виды </a:t>
            </a:r>
            <a:r>
              <a:rPr lang="ru-RU" dirty="0" smtClean="0"/>
              <a:t>деятельности могут оказать помощь </a:t>
            </a:r>
            <a:r>
              <a:rPr lang="ru-RU" dirty="0" smtClean="0"/>
              <a:t>в   таком </a:t>
            </a:r>
            <a:r>
              <a:rPr lang="ru-RU" dirty="0" smtClean="0"/>
              <a:t>случае:</a:t>
            </a:r>
          </a:p>
          <a:p>
            <a:r>
              <a:rPr lang="ru-RU" dirty="0" smtClean="0"/>
              <a:t>аппараты, производящие звуки природы;</a:t>
            </a:r>
          </a:p>
          <a:p>
            <a:r>
              <a:rPr lang="ru-RU" dirty="0" smtClean="0"/>
              <a:t>аппараты белого шума;</a:t>
            </a:r>
          </a:p>
          <a:p>
            <a:r>
              <a:rPr lang="ru-RU" dirty="0" smtClean="0"/>
              <a:t>ароматические лампы;</a:t>
            </a:r>
          </a:p>
          <a:p>
            <a:r>
              <a:rPr lang="ru-RU" dirty="0" smtClean="0"/>
              <a:t>ночники, лава-лампы, пузырьковые трубы;</a:t>
            </a:r>
          </a:p>
          <a:p>
            <a:r>
              <a:rPr lang="ru-RU" dirty="0" smtClean="0"/>
              <a:t>расслабляющая музыка;</a:t>
            </a:r>
          </a:p>
          <a:p>
            <a:r>
              <a:rPr lang="ru-RU" dirty="0" smtClean="0"/>
              <a:t>утяжеленные одеяла;</a:t>
            </a:r>
          </a:p>
          <a:p>
            <a:r>
              <a:rPr lang="ru-RU" dirty="0" smtClean="0"/>
              <a:t>физические нагрузки перед отходом ко сну;</a:t>
            </a:r>
          </a:p>
          <a:p>
            <a:r>
              <a:rPr lang="ru-RU" dirty="0" smtClean="0"/>
              <a:t>вибрирующие матрасы и подушки;</a:t>
            </a:r>
          </a:p>
          <a:p>
            <a:r>
              <a:rPr lang="ru-RU" dirty="0" smtClean="0"/>
              <a:t>спальные мешки.</a:t>
            </a:r>
          </a:p>
          <a:p>
            <a:endParaRPr lang="ru-RU" dirty="0"/>
          </a:p>
        </p:txBody>
      </p:sp>
      <p:pic>
        <p:nvPicPr>
          <p:cNvPr id="4" name="Рисунок 3" descr="4d4db437ac291dfed8cd7335973df718.jpg"/>
          <p:cNvPicPr>
            <a:picLocks noChangeAspect="1"/>
          </p:cNvPicPr>
          <p:nvPr/>
        </p:nvPicPr>
        <p:blipFill>
          <a:blip r:embed="rId2"/>
          <a:srcRect l="23333" r="26667"/>
          <a:stretch>
            <a:fillRect/>
          </a:stretch>
        </p:blipFill>
        <p:spPr>
          <a:xfrm>
            <a:off x="7000860" y="0"/>
            <a:ext cx="2143140" cy="6858000"/>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4873752"/>
          </a:xfrm>
        </p:spPr>
        <p:txBody>
          <a:bodyPr/>
          <a:lstStyle/>
          <a:p>
            <a:pPr algn="ctr">
              <a:buNone/>
            </a:pPr>
            <a:r>
              <a:rPr lang="ru-RU" b="1" dirty="0" smtClean="0"/>
              <a:t>Игры с водой и песком</a:t>
            </a:r>
          </a:p>
          <a:p>
            <a:r>
              <a:rPr lang="ru-RU" dirty="0" smtClean="0"/>
              <a:t>Игры с водой и песком – это веселье, которое, кроме того, дает ребенку тактильную стимуляцию. Вы ограничены только вашей фантазией. Запаситесь полотенцами и затевайте игры с водой, песком, рисом, пеной для бритья и любыми другими вещами, которые есть под рукой. Переливайте воду в разные сосуды и слушайте, как она звучит. Прячьте маленькие игрушки в песке или пшене и попросите малыша найти их.</a:t>
            </a:r>
          </a:p>
          <a:p>
            <a:endParaRPr lang="ru-RU" dirty="0"/>
          </a:p>
        </p:txBody>
      </p:sp>
      <p:pic>
        <p:nvPicPr>
          <p:cNvPr id="4" name="Рисунок 3" descr="a7f60697e35f05978ddbb918e6ebc799.jpg"/>
          <p:cNvPicPr>
            <a:picLocks noChangeAspect="1"/>
          </p:cNvPicPr>
          <p:nvPr/>
        </p:nvPicPr>
        <p:blipFill>
          <a:blip r:embed="rId2"/>
          <a:stretch>
            <a:fillRect/>
          </a:stretch>
        </p:blipFill>
        <p:spPr>
          <a:xfrm>
            <a:off x="4786314" y="3143248"/>
            <a:ext cx="3929066" cy="3714752"/>
          </a:xfrm>
          <a:prstGeom prst="rect">
            <a:avLst/>
          </a:prstGeom>
          <a:ln>
            <a:noFill/>
          </a:ln>
          <a:effectLst>
            <a:softEdge rad="112500"/>
          </a:effectLst>
        </p:spPr>
      </p:pic>
      <p:pic>
        <p:nvPicPr>
          <p:cNvPr id="5" name="Рисунок 4" descr="7cbdbc203196a2a1abc4457abec8f87a.jpeg"/>
          <p:cNvPicPr>
            <a:picLocks noChangeAspect="1"/>
          </p:cNvPicPr>
          <p:nvPr/>
        </p:nvPicPr>
        <p:blipFill>
          <a:blip r:embed="rId3"/>
          <a:stretch>
            <a:fillRect/>
          </a:stretch>
        </p:blipFill>
        <p:spPr>
          <a:xfrm>
            <a:off x="214282" y="3500438"/>
            <a:ext cx="4714908" cy="32147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7467600" cy="6858000"/>
          </a:xfrm>
        </p:spPr>
        <p:txBody>
          <a:bodyPr>
            <a:normAutofit fontScale="92500" lnSpcReduction="20000"/>
          </a:bodyPr>
          <a:lstStyle/>
          <a:p>
            <a:pPr algn="ctr">
              <a:buNone/>
            </a:pPr>
            <a:r>
              <a:rPr lang="ru-RU" b="1" dirty="0" smtClean="0"/>
              <a:t>Вестибулярные движения</a:t>
            </a:r>
          </a:p>
          <a:p>
            <a:r>
              <a:rPr lang="ru-RU" dirty="0" smtClean="0"/>
              <a:t>Детям необходимо двигаться! Для некоторых малышей – это страшно, а некоторые просто не могут остановиться. Вам следует установить, есть ли у вашего ребенка нарушения, связанные с вестибулярным </a:t>
            </a:r>
            <a:r>
              <a:rPr lang="ru-RU" dirty="0" smtClean="0"/>
              <a:t>аппаратом, или проприоцептивные проблемы. </a:t>
            </a:r>
            <a:r>
              <a:rPr lang="ru-RU" dirty="0" smtClean="0"/>
              <a:t>Вестибулярные движения (или проприоцептивная стимуляция) может взбодрить малыша или наоборот успокоить. В любом случае, такая стимуляция необходима и должна быть частью терапии. Ниже несколько предложения для получения ребенком подобного опыта:</a:t>
            </a:r>
          </a:p>
          <a:p>
            <a:r>
              <a:rPr lang="ru-RU" dirty="0" smtClean="0"/>
              <a:t>крытые батуты;</a:t>
            </a:r>
          </a:p>
          <a:p>
            <a:r>
              <a:rPr lang="ru-RU" dirty="0" smtClean="0"/>
              <a:t>водные трамплины (бассейн или озеро);</a:t>
            </a:r>
          </a:p>
          <a:p>
            <a:r>
              <a:rPr lang="ru-RU" dirty="0" smtClean="0"/>
              <a:t>качели;</a:t>
            </a:r>
          </a:p>
          <a:p>
            <a:r>
              <a:rPr lang="ru-RU" dirty="0" smtClean="0"/>
              <a:t>раскачивающиеся игрушки;</a:t>
            </a:r>
          </a:p>
          <a:p>
            <a:r>
              <a:rPr lang="ru-RU" dirty="0" smtClean="0"/>
              <a:t>самокаты;</a:t>
            </a:r>
          </a:p>
          <a:p>
            <a:r>
              <a:rPr lang="ru-RU" dirty="0" smtClean="0"/>
              <a:t>скейты;</a:t>
            </a:r>
          </a:p>
          <a:p>
            <a:r>
              <a:rPr lang="ru-RU" dirty="0" smtClean="0"/>
              <a:t>ролики;</a:t>
            </a:r>
          </a:p>
          <a:p>
            <a:r>
              <a:rPr lang="ru-RU" dirty="0" smtClean="0"/>
              <a:t>шведская стенка;</a:t>
            </a:r>
          </a:p>
          <a:p>
            <a:r>
              <a:rPr lang="ru-RU" dirty="0" smtClean="0"/>
              <a:t>большие терапевтические мячи.</a:t>
            </a:r>
          </a:p>
          <a:p>
            <a:endParaRPr lang="ru-RU" dirty="0"/>
          </a:p>
        </p:txBody>
      </p:sp>
      <p:pic>
        <p:nvPicPr>
          <p:cNvPr id="4" name="Рисунок 3" descr="otk8zytmfwozfkurvahx0qx3sxd8jpge.jpg"/>
          <p:cNvPicPr>
            <a:picLocks noChangeAspect="1"/>
          </p:cNvPicPr>
          <p:nvPr/>
        </p:nvPicPr>
        <p:blipFill>
          <a:blip r:embed="rId2" cstate="print"/>
          <a:stretch>
            <a:fillRect/>
          </a:stretch>
        </p:blipFill>
        <p:spPr>
          <a:xfrm>
            <a:off x="5715008" y="3071810"/>
            <a:ext cx="3428992" cy="3786190"/>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5214950"/>
          </a:xfrm>
        </p:spPr>
        <p:txBody>
          <a:bodyPr>
            <a:normAutofit fontScale="92500"/>
          </a:bodyPr>
          <a:lstStyle/>
          <a:p>
            <a:pPr algn="ctr">
              <a:buNone/>
            </a:pPr>
            <a:r>
              <a:rPr lang="ru-RU" b="1" dirty="0" smtClean="0"/>
              <a:t>Ароматерапия</a:t>
            </a:r>
          </a:p>
          <a:p>
            <a:r>
              <a:rPr lang="ru-RU" dirty="0" smtClean="0"/>
              <a:t>Ароматерапия — это прекрасный способ для занятий с детьми, которые не чувствуют некоторые запахи или наоборот очень к ним чувствительны. Вам и малышу доставят удовольствия ароматические масла, свечи, диффузоры. Вы можете помочь своему ребенку научиться терпеть запахи или использовать их для расслабления и успокоения. Ароматерапия – это отличное средство стимуляции, и зависит во многом от того, какой запах вы выберите (например, запах корицы скорее взбодрит ребенка, а лаванды расслабит).</a:t>
            </a:r>
          </a:p>
          <a:p>
            <a:r>
              <a:rPr lang="ru-RU" dirty="0" smtClean="0"/>
              <a:t>Совет: Если ваш малыш очень чувствителен к запахам, предложите ему носить собой баночку ароматического масла, запах которого ему приятен (например, мята), и нюхать его, когда другие запахи становится трудно терпеть.</a:t>
            </a:r>
          </a:p>
          <a:p>
            <a:endParaRPr lang="ru-RU" dirty="0"/>
          </a:p>
        </p:txBody>
      </p:sp>
      <p:pic>
        <p:nvPicPr>
          <p:cNvPr id="4" name="Рисунок 3" descr="qD4Z3aDIAMg.jpg"/>
          <p:cNvPicPr>
            <a:picLocks noChangeAspect="1"/>
          </p:cNvPicPr>
          <p:nvPr/>
        </p:nvPicPr>
        <p:blipFill>
          <a:blip r:embed="rId2" cstate="print"/>
          <a:stretch>
            <a:fillRect/>
          </a:stretch>
        </p:blipFill>
        <p:spPr>
          <a:xfrm>
            <a:off x="6215074" y="4926560"/>
            <a:ext cx="2804663" cy="1931440"/>
          </a:xfrm>
          <a:prstGeom prst="rect">
            <a:avLst/>
          </a:prstGeom>
          <a:ln>
            <a:noFill/>
          </a:ln>
          <a:effectLst>
            <a:softEdge rad="112500"/>
          </a:effectLst>
        </p:spPr>
      </p:pic>
      <p:pic>
        <p:nvPicPr>
          <p:cNvPr id="5" name="Рисунок 4" descr="doTERRA-Bergamot-Essential-Oil.jpg"/>
          <p:cNvPicPr>
            <a:picLocks noChangeAspect="1"/>
          </p:cNvPicPr>
          <p:nvPr/>
        </p:nvPicPr>
        <p:blipFill>
          <a:blip r:embed="rId3" cstate="print"/>
          <a:stretch>
            <a:fillRect/>
          </a:stretch>
        </p:blipFill>
        <p:spPr>
          <a:xfrm>
            <a:off x="3500430" y="5000636"/>
            <a:ext cx="2845126" cy="1687237"/>
          </a:xfrm>
          <a:prstGeom prst="rect">
            <a:avLst/>
          </a:prstGeom>
        </p:spPr>
      </p:pic>
      <p:pic>
        <p:nvPicPr>
          <p:cNvPr id="6" name="Рисунок 5" descr="bp.jpeg"/>
          <p:cNvPicPr>
            <a:picLocks noChangeAspect="1"/>
          </p:cNvPicPr>
          <p:nvPr/>
        </p:nvPicPr>
        <p:blipFill>
          <a:blip r:embed="rId4"/>
          <a:stretch>
            <a:fillRect/>
          </a:stretch>
        </p:blipFill>
        <p:spPr>
          <a:xfrm>
            <a:off x="142844" y="5000636"/>
            <a:ext cx="3382765" cy="17287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6715140" cy="6858000"/>
          </a:xfrm>
        </p:spPr>
        <p:txBody>
          <a:bodyPr>
            <a:normAutofit lnSpcReduction="10000"/>
          </a:bodyPr>
          <a:lstStyle/>
          <a:p>
            <a:pPr algn="ctr">
              <a:buNone/>
            </a:pPr>
            <a:r>
              <a:rPr lang="ru-RU" b="1" dirty="0" smtClean="0"/>
              <a:t>Массажеры, вибрирующие игрушки</a:t>
            </a:r>
          </a:p>
          <a:p>
            <a:r>
              <a:rPr lang="ru-RU" dirty="0" smtClean="0"/>
              <a:t>Вибрация – это основной прием занятий для сенсорной интеграции. Вы редко встретите специалиста по оккупационной терапии, который бы работал с детьми, не используя вибрирующие изделия и игрушки. Они используются как для стимуляции, так и для успокоения ребенка.  Вот некоторые идеи:</a:t>
            </a:r>
          </a:p>
          <a:p>
            <a:r>
              <a:rPr lang="ru-RU" dirty="0" smtClean="0"/>
              <a:t>вибрирующие подушки и матрасы для успокоения;</a:t>
            </a:r>
          </a:p>
          <a:p>
            <a:r>
              <a:rPr lang="ru-RU" dirty="0" smtClean="0"/>
              <a:t>ручные массажеры в виде животных для массажа всего тела (кроме живота);</a:t>
            </a:r>
          </a:p>
          <a:p>
            <a:r>
              <a:rPr lang="ru-RU" dirty="0" smtClean="0"/>
              <a:t>ротовые массажеры;</a:t>
            </a:r>
          </a:p>
          <a:p>
            <a:r>
              <a:rPr lang="ru-RU" dirty="0" smtClean="0"/>
              <a:t>массажные маты;</a:t>
            </a:r>
          </a:p>
          <a:p>
            <a:r>
              <a:rPr lang="ru-RU" dirty="0" smtClean="0"/>
              <a:t>детские вибрирующие стульчики;</a:t>
            </a:r>
          </a:p>
          <a:p>
            <a:r>
              <a:rPr lang="ru-RU" dirty="0" smtClean="0"/>
              <a:t>Массажные кресла и раскладушки;</a:t>
            </a:r>
          </a:p>
          <a:p>
            <a:r>
              <a:rPr lang="ru-RU" dirty="0" smtClean="0"/>
              <a:t>вибрирующие зубные щётки.</a:t>
            </a:r>
          </a:p>
          <a:p>
            <a:endParaRPr lang="ru-RU" dirty="0"/>
          </a:p>
        </p:txBody>
      </p:sp>
      <p:pic>
        <p:nvPicPr>
          <p:cNvPr id="4" name="Рисунок 3" descr="AE29905B-D7F7-413D-A70D-309FAFA71540.jpeg"/>
          <p:cNvPicPr>
            <a:picLocks noChangeAspect="1"/>
          </p:cNvPicPr>
          <p:nvPr/>
        </p:nvPicPr>
        <p:blipFill>
          <a:blip r:embed="rId2"/>
          <a:stretch>
            <a:fillRect/>
          </a:stretch>
        </p:blipFill>
        <p:spPr>
          <a:xfrm>
            <a:off x="5646428" y="4532487"/>
            <a:ext cx="3497572" cy="2325513"/>
          </a:xfrm>
          <a:prstGeom prst="rect">
            <a:avLst/>
          </a:prstGeom>
          <a:ln>
            <a:noFill/>
          </a:ln>
          <a:effectLst>
            <a:softEdge rad="112500"/>
          </a:effectLst>
        </p:spPr>
      </p:pic>
      <p:pic>
        <p:nvPicPr>
          <p:cNvPr id="5" name="Рисунок 4" descr="65542c94ef70612858842c69d1775aff.jpg"/>
          <p:cNvPicPr>
            <a:picLocks noChangeAspect="1"/>
          </p:cNvPicPr>
          <p:nvPr/>
        </p:nvPicPr>
        <p:blipFill>
          <a:blip r:embed="rId3"/>
          <a:stretch>
            <a:fillRect/>
          </a:stretch>
        </p:blipFill>
        <p:spPr>
          <a:xfrm>
            <a:off x="6357950" y="1643050"/>
            <a:ext cx="2786050" cy="2824164"/>
          </a:xfrm>
          <a:prstGeom prst="rect">
            <a:avLst/>
          </a:prstGeom>
          <a:ln>
            <a:noFill/>
          </a:ln>
          <a:effectLst>
            <a:softEdge rad="112500"/>
          </a:effectLst>
        </p:spPr>
      </p:pic>
      <p:pic>
        <p:nvPicPr>
          <p:cNvPr id="6" name="Рисунок 5" descr="526-592503_Fingertrainer.jpg"/>
          <p:cNvPicPr>
            <a:picLocks noChangeAspect="1"/>
          </p:cNvPicPr>
          <p:nvPr/>
        </p:nvPicPr>
        <p:blipFill>
          <a:blip r:embed="rId4"/>
          <a:stretch>
            <a:fillRect/>
          </a:stretch>
        </p:blipFill>
        <p:spPr>
          <a:xfrm>
            <a:off x="6715140" y="0"/>
            <a:ext cx="2428861" cy="17859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8929718" cy="4873752"/>
          </a:xfrm>
        </p:spPr>
        <p:txBody>
          <a:bodyPr>
            <a:normAutofit fontScale="92500" lnSpcReduction="10000"/>
          </a:bodyPr>
          <a:lstStyle/>
          <a:p>
            <a:r>
              <a:rPr lang="ru-RU" dirty="0" smtClean="0">
                <a:latin typeface="Times New Roman" pitchFamily="18" charset="0"/>
                <a:cs typeface="Times New Roman" pitchFamily="18" charset="0"/>
              </a:rPr>
              <a:t>Одним </a:t>
            </a:r>
            <a:r>
              <a:rPr lang="ru-RU" dirty="0" smtClean="0">
                <a:latin typeface="Times New Roman" pitchFamily="18" charset="0"/>
                <a:cs typeface="Times New Roman" pitchFamily="18" charset="0"/>
              </a:rPr>
              <a:t>из аспектов системы обучения и воспитания, используемой в работе с детьми с расстройствами коммуникационной </a:t>
            </a:r>
            <a:r>
              <a:rPr lang="ru-RU" dirty="0" smtClean="0">
                <a:latin typeface="Times New Roman" pitchFamily="18" charset="0"/>
                <a:cs typeface="Times New Roman" pitchFamily="18" charset="0"/>
              </a:rPr>
              <a:t>сферы является </a:t>
            </a:r>
            <a:r>
              <a:rPr lang="ru-RU" i="1" dirty="0" smtClean="0">
                <a:latin typeface="Times New Roman" pitchFamily="18" charset="0"/>
                <a:cs typeface="Times New Roman" pitchFamily="18" charset="0"/>
              </a:rPr>
              <a:t>Программа структурированного обучения (TEACCH).</a:t>
            </a:r>
            <a:endParaRPr lang="ru-RU" dirty="0" smtClean="0">
              <a:latin typeface="Times New Roman" pitchFamily="18" charset="0"/>
              <a:cs typeface="Times New Roman" pitchFamily="18" charset="0"/>
            </a:endParaRPr>
          </a:p>
          <a:p>
            <a:r>
              <a:rPr lang="ru-RU" i="1" dirty="0" smtClean="0">
                <a:latin typeface="Times New Roman" pitchFamily="18" charset="0"/>
                <a:cs typeface="Times New Roman" pitchFamily="18" charset="0"/>
              </a:rPr>
              <a:t>TEACCH </a:t>
            </a:r>
            <a:r>
              <a:rPr lang="ru-RU" dirty="0" smtClean="0">
                <a:latin typeface="Times New Roman" pitchFamily="18" charset="0"/>
                <a:cs typeface="Times New Roman" pitchFamily="18" charset="0"/>
              </a:rPr>
              <a:t>– сокращение от американского названия «Treatment and Education of Autistic and related Communication handicapped Children» (терапия и обучение аутичных и имеющих схожие коммуникативные нарушения детей) – комплексная государственная программа в штате Северная Каролина (США).Это комплексная программа содействия и помощи людям с аутизмом. Она была создана почти 30 лет назад на основе результатов исследовательских проектов Эрика Шоплера в сотрудничестве с университетом, объединением родителей и государственными </a:t>
            </a:r>
            <a:r>
              <a:rPr lang="ru-RU" dirty="0" smtClean="0">
                <a:latin typeface="Times New Roman" pitchFamily="18" charset="0"/>
                <a:cs typeface="Times New Roman" pitchFamily="18" charset="0"/>
              </a:rPr>
              <a:t>учреждениями.В </a:t>
            </a:r>
            <a:r>
              <a:rPr lang="ru-RU" dirty="0" smtClean="0">
                <a:latin typeface="Times New Roman" pitchFamily="18" charset="0"/>
                <a:cs typeface="Times New Roman" pitchFamily="18" charset="0"/>
              </a:rPr>
              <a:t>современном виде эта методика ориентирована на любых детей с общими нарушениями развития понимания других людей, в особенности для детей с аутизмом, умственной отсталостью и иными заболеваниями, приведшими к ЗПР</a:t>
            </a:r>
            <a:r>
              <a:rPr lang="ru-RU" dirty="0" smtClean="0"/>
              <a:t>.</a:t>
            </a:r>
          </a:p>
          <a:p>
            <a:endParaRPr lang="ru-RU" dirty="0"/>
          </a:p>
        </p:txBody>
      </p:sp>
      <p:sp>
        <p:nvSpPr>
          <p:cNvPr id="6146" name="AutoShape 2" descr="https://scholarexchange.furman.edu/assets/md5images/af988777daa835831ee01d6112d3cf9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48" name="AutoShape 4" descr="https://scholarexchange.furman.edu/assets/md5images/af988777daa835831ee01d6112d3cf9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af988777daa835831ee01d6112d3cf94.jpg"/>
          <p:cNvPicPr>
            <a:picLocks noChangeAspect="1"/>
          </p:cNvPicPr>
          <p:nvPr/>
        </p:nvPicPr>
        <p:blipFill>
          <a:blip r:embed="rId2"/>
          <a:stretch>
            <a:fillRect/>
          </a:stretch>
        </p:blipFill>
        <p:spPr>
          <a:xfrm>
            <a:off x="214282" y="4643446"/>
            <a:ext cx="7715304" cy="19936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5357826"/>
          </a:xfrm>
        </p:spPr>
        <p:txBody>
          <a:bodyPr>
            <a:normAutofit fontScale="85000" lnSpcReduction="10000"/>
          </a:bodyPr>
          <a:lstStyle/>
          <a:p>
            <a:pPr algn="ctr">
              <a:buNone/>
            </a:pPr>
            <a:r>
              <a:rPr lang="ru-RU" b="1" dirty="0" smtClean="0"/>
              <a:t>Игры с туннелями и палатками</a:t>
            </a:r>
          </a:p>
          <a:p>
            <a:r>
              <a:rPr lang="ru-RU" dirty="0" smtClean="0"/>
              <a:t>И то и другое очень полезно для сенсорной интеграции, и как всегда главное – проявить фантазию. Ниже представлены некоторые советы.</a:t>
            </a:r>
          </a:p>
          <a:p>
            <a:r>
              <a:rPr lang="ru-RU" dirty="0" smtClean="0"/>
              <a:t>Используйте тоннели для развития крупной и билатеральной моторики.</a:t>
            </a:r>
          </a:p>
          <a:p>
            <a:r>
              <a:rPr lang="ru-RU" dirty="0" smtClean="0"/>
              <a:t>Даже просто ползая через тоннель, ребенок развивает координацию.</a:t>
            </a:r>
          </a:p>
          <a:p>
            <a:r>
              <a:rPr lang="ru-RU" dirty="0" smtClean="0"/>
              <a:t>Обогатите тактильный опыт ребенка, размещая в тоннели разные предметы или помещая в него ковровое покрытие.</a:t>
            </a:r>
          </a:p>
          <a:p>
            <a:r>
              <a:rPr lang="ru-RU" dirty="0" smtClean="0"/>
              <a:t>Вы можете немного потрясти тоннель (настоящее землетрясение!), когда малыш внутри, чтобы улучшить его проприоцептивные и вестибулярные реакции.</a:t>
            </a:r>
          </a:p>
          <a:p>
            <a:r>
              <a:rPr lang="ru-RU" dirty="0" smtClean="0"/>
              <a:t>Используйте палатки для создания безопасной атмосферы, необходимой детям, перегруженным сенсорными стимулами, малыш может даже подремать в таком уютном месте, отдохнуть или почитать (вы можете положить там мягкие подушки, одеяла, наушники с приятной музыкой, лава-лампы, ночники, чтобы создать расслабляющую атмосферу).</a:t>
            </a:r>
          </a:p>
          <a:p>
            <a:endParaRPr lang="ru-RU" dirty="0"/>
          </a:p>
        </p:txBody>
      </p:sp>
      <p:pic>
        <p:nvPicPr>
          <p:cNvPr id="4" name="Рисунок 3" descr="HTB1tb3QfKOSBuNjy0Fdq6zDnVXao.jpg"/>
          <p:cNvPicPr>
            <a:picLocks noChangeAspect="1"/>
          </p:cNvPicPr>
          <p:nvPr/>
        </p:nvPicPr>
        <p:blipFill>
          <a:blip r:embed="rId2"/>
          <a:stretch>
            <a:fillRect/>
          </a:stretch>
        </p:blipFill>
        <p:spPr>
          <a:xfrm>
            <a:off x="3929058" y="4929198"/>
            <a:ext cx="5214942" cy="1928802"/>
          </a:xfrm>
          <a:prstGeom prst="rect">
            <a:avLst/>
          </a:prstGeom>
        </p:spPr>
      </p:pic>
      <p:pic>
        <p:nvPicPr>
          <p:cNvPr id="5" name="Рисунок 4" descr="a2d68b66deddf7c5e7bb207bce8d8744.jpg"/>
          <p:cNvPicPr>
            <a:picLocks noChangeAspect="1"/>
          </p:cNvPicPr>
          <p:nvPr/>
        </p:nvPicPr>
        <p:blipFill>
          <a:blip r:embed="rId3" cstate="print"/>
          <a:stretch>
            <a:fillRect/>
          </a:stretch>
        </p:blipFill>
        <p:spPr>
          <a:xfrm>
            <a:off x="357158" y="5214950"/>
            <a:ext cx="3571900" cy="1643050"/>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7467600" cy="6858000"/>
          </a:xfrm>
        </p:spPr>
        <p:txBody>
          <a:bodyPr>
            <a:normAutofit fontScale="92500" lnSpcReduction="20000"/>
          </a:bodyPr>
          <a:lstStyle/>
          <a:p>
            <a:pPr algn="ctr">
              <a:buNone/>
            </a:pPr>
            <a:r>
              <a:rPr lang="ru-RU" b="1" dirty="0" smtClean="0"/>
              <a:t>Проприоцептивная деятельность</a:t>
            </a:r>
          </a:p>
          <a:p>
            <a:r>
              <a:rPr lang="ru-RU" dirty="0" smtClean="0"/>
              <a:t>Количество таких занятий – почти бесконечно. Проприоцепция относится к воздействию на мышцы, суставы, связки, сухожилия и соединительные ткани. Это касается контроля моторики, управления тела, планирования движений, осознания положения тела в пространстве и постуральной стабильности.</a:t>
            </a:r>
          </a:p>
          <a:p>
            <a:r>
              <a:rPr lang="ru-RU" dirty="0" smtClean="0"/>
              <a:t>Если проприоцептивное чувство работает плохо, ребенку может быть трудно двигаться плавно, </a:t>
            </a:r>
            <a:r>
              <a:rPr lang="ru-RU" dirty="0" smtClean="0"/>
              <a:t>   быть </a:t>
            </a:r>
            <a:r>
              <a:rPr lang="ru-RU" dirty="0" smtClean="0"/>
              <a:t>скоординированным в своих движениях. Такие дети имеют проблемы как с крупной, </a:t>
            </a:r>
            <a:r>
              <a:rPr lang="ru-RU" dirty="0" smtClean="0"/>
              <a:t>так   </a:t>
            </a:r>
            <a:r>
              <a:rPr lang="ru-RU" dirty="0" smtClean="0"/>
              <a:t>и с мелкой моторикой, им тяжело ездить на велосипеде, писать, гулять, заниматься спортом, и даже ползать.</a:t>
            </a:r>
          </a:p>
          <a:p>
            <a:r>
              <a:rPr lang="ru-RU" dirty="0" smtClean="0"/>
              <a:t>Некоторым детям необходима проприоцептивная стимуляция, для того чтобы их тело успокоилось, а они смогли регулировать уровень возбуждения.</a:t>
            </a:r>
          </a:p>
          <a:p>
            <a:r>
              <a:rPr lang="ru-RU" dirty="0" smtClean="0"/>
              <a:t>Проприоцептивное чувство – это огромная сфера для развития и лечения у детей с проблемами сенсорного восприятия, и очень часто такие проблемы можно решить ещё в самом раннем детстве.</a:t>
            </a:r>
          </a:p>
          <a:p>
            <a:endParaRPr lang="ru-RU" dirty="0"/>
          </a:p>
        </p:txBody>
      </p:sp>
      <p:pic>
        <p:nvPicPr>
          <p:cNvPr id="4" name="Рисунок 3" descr="maxresdefault (1).jpg"/>
          <p:cNvPicPr>
            <a:picLocks noChangeAspect="1"/>
          </p:cNvPicPr>
          <p:nvPr/>
        </p:nvPicPr>
        <p:blipFill>
          <a:blip r:embed="rId2"/>
          <a:srcRect l="60938" t="11111" r="13281"/>
          <a:stretch>
            <a:fillRect/>
          </a:stretch>
        </p:blipFill>
        <p:spPr>
          <a:xfrm>
            <a:off x="6786546" y="0"/>
            <a:ext cx="2357454" cy="4572014"/>
          </a:xfrm>
          <a:prstGeom prst="rect">
            <a:avLst/>
          </a:prstGeom>
          <a:ln>
            <a:noFill/>
          </a:ln>
          <a:effectLst>
            <a:softEdge rad="112500"/>
          </a:effectLst>
        </p:spPr>
      </p:pic>
      <p:pic>
        <p:nvPicPr>
          <p:cNvPr id="5" name="Рисунок 4" descr="maxresdefault (1).jpg"/>
          <p:cNvPicPr>
            <a:picLocks noChangeAspect="1"/>
          </p:cNvPicPr>
          <p:nvPr/>
        </p:nvPicPr>
        <p:blipFill>
          <a:blip r:embed="rId2"/>
          <a:srcRect l="13281" t="63489" r="66406" b="1623"/>
          <a:stretch>
            <a:fillRect/>
          </a:stretch>
        </p:blipFill>
        <p:spPr>
          <a:xfrm>
            <a:off x="7286612" y="4429132"/>
            <a:ext cx="1857388" cy="1857388"/>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fontScale="77500" lnSpcReduction="20000"/>
          </a:bodyPr>
          <a:lstStyle/>
          <a:p>
            <a:pPr algn="ctr"/>
            <a:r>
              <a:rPr lang="ru-RU" b="1" dirty="0" smtClean="0"/>
              <a:t>Сенсорные комнаты</a:t>
            </a:r>
          </a:p>
          <a:p>
            <a:r>
              <a:rPr lang="ru-RU" dirty="0" smtClean="0"/>
              <a:t>В каждой школе, клинике, доме, детском саду должны быть сенсорные комнаты, не важно есть ли у детей нарушения в сенсорном восприятии или нет. Всем полезно расслабиться и отдохнуть. Что же разместить в такой сенсорной комнате? Во многом это зависит от того, для кого вы её делаете, и каким пространством для этого располагаете.</a:t>
            </a:r>
          </a:p>
          <a:p>
            <a:r>
              <a:rPr lang="ru-RU" b="1" dirty="0" smtClean="0"/>
              <a:t>Вот несколько идей:</a:t>
            </a:r>
          </a:p>
          <a:p>
            <a:r>
              <a:rPr lang="ru-RU" dirty="0" smtClean="0"/>
              <a:t>• Магнитофон, воспроизводящий звуки природы</a:t>
            </a:r>
            <a:br>
              <a:rPr lang="ru-RU" dirty="0" smtClean="0"/>
            </a:br>
            <a:r>
              <a:rPr lang="ru-RU" dirty="0" smtClean="0"/>
              <a:t>• Ароматические приспособления (диффузеры, лампы)</a:t>
            </a:r>
            <a:br>
              <a:rPr lang="ru-RU" dirty="0" smtClean="0"/>
            </a:br>
            <a:r>
              <a:rPr lang="ru-RU" dirty="0" smtClean="0"/>
              <a:t>• Мягкие подушки и одеяла</a:t>
            </a:r>
            <a:br>
              <a:rPr lang="ru-RU" dirty="0" smtClean="0"/>
            </a:br>
            <a:r>
              <a:rPr lang="ru-RU" dirty="0" smtClean="0"/>
              <a:t>• Пузырьковые трубы</a:t>
            </a:r>
            <a:br>
              <a:rPr lang="ru-RU" dirty="0" smtClean="0"/>
            </a:br>
            <a:r>
              <a:rPr lang="ru-RU" dirty="0" smtClean="0"/>
              <a:t>• Кресла-мешки</a:t>
            </a:r>
            <a:br>
              <a:rPr lang="ru-RU" dirty="0" smtClean="0"/>
            </a:br>
            <a:r>
              <a:rPr lang="ru-RU" dirty="0" smtClean="0"/>
              <a:t>• Массжаные кресла и маты</a:t>
            </a:r>
            <a:br>
              <a:rPr lang="ru-RU" dirty="0" smtClean="0"/>
            </a:br>
            <a:r>
              <a:rPr lang="ru-RU" dirty="0" smtClean="0"/>
              <a:t>• Расслабляющая музыка</a:t>
            </a:r>
            <a:br>
              <a:rPr lang="ru-RU" dirty="0" smtClean="0"/>
            </a:br>
            <a:r>
              <a:rPr lang="ru-RU" dirty="0" smtClean="0"/>
              <a:t>• Ночники, особые светильники, лава-лампы</a:t>
            </a:r>
          </a:p>
          <a:p>
            <a:r>
              <a:rPr lang="ru-RU" b="1" dirty="0" smtClean="0"/>
              <a:t>Для тех, кто нуждается в дополнительной сенсорной стимуляции:</a:t>
            </a:r>
          </a:p>
          <a:p>
            <a:r>
              <a:rPr lang="ru-RU" dirty="0" smtClean="0"/>
              <a:t>• Тактильные маты и мячи</a:t>
            </a:r>
            <a:br>
              <a:rPr lang="ru-RU" dirty="0" smtClean="0"/>
            </a:br>
            <a:r>
              <a:rPr lang="ru-RU" dirty="0" smtClean="0"/>
              <a:t>• Кресла-качалки, гамаки, качели</a:t>
            </a:r>
            <a:br>
              <a:rPr lang="ru-RU" dirty="0" smtClean="0"/>
            </a:br>
            <a:r>
              <a:rPr lang="ru-RU" dirty="0" smtClean="0"/>
              <a:t>• Вибрирующие раскладушки, подушки и игрушки</a:t>
            </a:r>
            <a:br>
              <a:rPr lang="ru-RU" dirty="0" smtClean="0"/>
            </a:br>
            <a:r>
              <a:rPr lang="ru-RU" dirty="0" smtClean="0"/>
              <a:t>• Интерактивные пузырьковые трубы</a:t>
            </a:r>
            <a:br>
              <a:rPr lang="ru-RU" dirty="0" smtClean="0"/>
            </a:br>
            <a:r>
              <a:rPr lang="ru-RU" dirty="0" smtClean="0"/>
              <a:t>• Прожекторы жидкого света</a:t>
            </a:r>
            <a:br>
              <a:rPr lang="ru-RU" dirty="0" smtClean="0"/>
            </a:br>
            <a:r>
              <a:rPr lang="ru-RU" dirty="0" smtClean="0"/>
              <a:t>• Машины для мыльных пузырей</a:t>
            </a:r>
            <a:br>
              <a:rPr lang="ru-RU" dirty="0" smtClean="0"/>
            </a:br>
            <a:r>
              <a:rPr lang="ru-RU" dirty="0" smtClean="0"/>
              <a:t>• Утяжеленные одеяла и игрушки</a:t>
            </a:r>
            <a:br>
              <a:rPr lang="ru-RU" dirty="0" smtClean="0"/>
            </a:br>
            <a:r>
              <a:rPr lang="ru-RU" dirty="0" smtClean="0"/>
              <a:t>• Тактильные игрушки</a:t>
            </a:r>
            <a:br>
              <a:rPr lang="ru-RU" dirty="0" smtClean="0"/>
            </a:br>
            <a:r>
              <a:rPr lang="ru-RU" dirty="0" smtClean="0"/>
              <a:t>• Свистки, свистульки, музыкальные инструменты</a:t>
            </a:r>
            <a:br>
              <a:rPr lang="ru-RU" dirty="0" smtClean="0"/>
            </a:br>
            <a:r>
              <a:rPr lang="ru-RU" dirty="0" smtClean="0"/>
              <a:t>• Лестницы, шведские стенки, тележки, скейты</a:t>
            </a:r>
          </a:p>
          <a:p>
            <a:endParaRPr lang="ru-RU" dirty="0"/>
          </a:p>
        </p:txBody>
      </p:sp>
      <p:pic>
        <p:nvPicPr>
          <p:cNvPr id="4" name="Рисунок 3" descr="prostoj-sposob-izgotovit-kreslo-meshok-svoimi-rukami-v-domashnih-usloviyah.jpg"/>
          <p:cNvPicPr>
            <a:picLocks noChangeAspect="1"/>
          </p:cNvPicPr>
          <p:nvPr/>
        </p:nvPicPr>
        <p:blipFill>
          <a:blip r:embed="rId2"/>
          <a:stretch>
            <a:fillRect/>
          </a:stretch>
        </p:blipFill>
        <p:spPr>
          <a:xfrm>
            <a:off x="6572264" y="4071942"/>
            <a:ext cx="2571736" cy="2786058"/>
          </a:xfrm>
          <a:prstGeom prst="rect">
            <a:avLst/>
          </a:prstGeom>
          <a:ln>
            <a:noFill/>
          </a:ln>
          <a:effectLst>
            <a:softEdge rad="112500"/>
          </a:effectLst>
        </p:spPr>
      </p:pic>
      <p:pic>
        <p:nvPicPr>
          <p:cNvPr id="5" name="Рисунок 4" descr="se919.jpg"/>
          <p:cNvPicPr>
            <a:picLocks noChangeAspect="1"/>
          </p:cNvPicPr>
          <p:nvPr/>
        </p:nvPicPr>
        <p:blipFill>
          <a:blip r:embed="rId3" cstate="print"/>
          <a:stretch>
            <a:fillRect/>
          </a:stretch>
        </p:blipFill>
        <p:spPr>
          <a:xfrm>
            <a:off x="6786578" y="1428736"/>
            <a:ext cx="2357422" cy="2214578"/>
          </a:xfrm>
          <a:prstGeom prst="rect">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76"/>
            <a:ext cx="7467600" cy="1143000"/>
          </a:xfrm>
        </p:spPr>
        <p:txBody>
          <a:bodyPr/>
          <a:lstStyle/>
          <a:p>
            <a:pPr algn="ctr"/>
            <a:r>
              <a:rPr lang="ru-RU" dirty="0" smtClean="0"/>
              <a:t>заключение</a:t>
            </a:r>
            <a:endParaRPr lang="ru-RU" dirty="0"/>
          </a:p>
        </p:txBody>
      </p:sp>
      <p:sp>
        <p:nvSpPr>
          <p:cNvPr id="3" name="Содержимое 2"/>
          <p:cNvSpPr>
            <a:spLocks noGrp="1"/>
          </p:cNvSpPr>
          <p:nvPr>
            <p:ph sz="quarter" idx="1"/>
          </p:nvPr>
        </p:nvSpPr>
        <p:spPr>
          <a:xfrm>
            <a:off x="142844" y="857232"/>
            <a:ext cx="9001156" cy="6000768"/>
          </a:xfrm>
        </p:spPr>
        <p:txBody>
          <a:bodyPr>
            <a:normAutofit fontScale="92500"/>
          </a:bodyPr>
          <a:lstStyle/>
          <a:p>
            <a:r>
              <a:rPr lang="ru-RU" dirty="0" smtClean="0"/>
              <a:t>Таким образом, в настоящее время возникает необходимость изучения инновационных походов и технологий, их адаптация к условиям специального учебного учреждения и внедрение в практику работы. Именно инновационные методики последовательны, имеют широкий спектр наработок; наилучшим способом дают основу для эффективной адаптации ребенка к социуму; позволяют добиться управляемости малыша в ограниченном пространстве; подходят для привития бытовых навыков детям с расстройствами </a:t>
            </a:r>
            <a:r>
              <a:rPr lang="ru-RU" dirty="0" err="1" smtClean="0"/>
              <a:t>аутистического</a:t>
            </a:r>
            <a:r>
              <a:rPr lang="ru-RU" dirty="0" smtClean="0"/>
              <a:t> спектра; могут быть эффективны для улучшения адаптивного поведения и уменьшения проблемного поведения. Эффективность описанных методов возможна только при систематическом использовании в условиях коррекционной работы, при терпеливом и внимательном отношении к ребенку с  аутизмом. Мероприятия инновационных технологий и методик в коррекционной работе с детьми с РАС приносят пользу не только семьям, но и обществу в целом.</a:t>
            </a:r>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6500858" cy="6858000"/>
          </a:xfrm>
        </p:spPr>
        <p:txBody>
          <a:bodyPr>
            <a:noAutofit/>
          </a:bodyPr>
          <a:lstStyle/>
          <a:p>
            <a:r>
              <a:rPr lang="ru-RU" sz="2600" b="1" i="1" u="sng" dirty="0" smtClean="0">
                <a:latin typeface="Times New Roman" pitchFamily="18" charset="0"/>
                <a:cs typeface="Times New Roman" pitchFamily="18" charset="0"/>
              </a:rPr>
              <a:t>Цель методики</a:t>
            </a:r>
            <a:r>
              <a:rPr lang="ru-RU" sz="2600" i="1" dirty="0" smtClean="0">
                <a:latin typeface="Times New Roman" pitchFamily="18" charset="0"/>
                <a:cs typeface="Times New Roman" pitchFamily="18" charset="0"/>
              </a:rPr>
              <a:t>:</a:t>
            </a:r>
            <a:r>
              <a:rPr lang="ru-RU" sz="2600" dirty="0" smtClean="0">
                <a:latin typeface="Times New Roman" pitchFamily="18" charset="0"/>
                <a:cs typeface="Times New Roman" pitchFamily="18" charset="0"/>
              </a:rPr>
              <a:t> формирование и развитие у детей с нарушениями развития навыков и умений по девяти функциональным сферам (общая моторика, мелкая моторика, координация руки и глаза, имитация, восприятие, познавательная деятельность, речь, самообслуживание, социальные отношения) и коррекции аномального поведения.</a:t>
            </a:r>
          </a:p>
          <a:p>
            <a:r>
              <a:rPr lang="ru-RU" sz="2600" dirty="0" smtClean="0">
                <a:latin typeface="Times New Roman" pitchFamily="18" charset="0"/>
                <a:cs typeface="Times New Roman" pitchFamily="18" charset="0"/>
              </a:rPr>
              <a:t>Работа по методике TEACCH требует определённой организации пространственной </a:t>
            </a:r>
            <a:r>
              <a:rPr lang="ru-RU" sz="2600" dirty="0" smtClean="0">
                <a:latin typeface="Times New Roman" pitchFamily="18" charset="0"/>
                <a:cs typeface="Times New Roman" pitchFamily="18" charset="0"/>
              </a:rPr>
              <a:t>среды.</a:t>
            </a:r>
          </a:p>
          <a:p>
            <a:r>
              <a:rPr lang="ru-RU" sz="2600" dirty="0" smtClean="0">
                <a:latin typeface="Times New Roman" pitchFamily="18" charset="0"/>
                <a:cs typeface="Times New Roman" pitchFamily="18" charset="0"/>
              </a:rPr>
              <a:t>Формирование понимания эмоций и причин их возникновения проходит в четыре этапа.</a:t>
            </a:r>
            <a:endParaRPr lang="ru-RU" sz="2600" dirty="0">
              <a:latin typeface="Times New Roman" pitchFamily="18" charset="0"/>
              <a:cs typeface="Times New Roman" pitchFamily="18" charset="0"/>
            </a:endParaRPr>
          </a:p>
        </p:txBody>
      </p:sp>
      <p:pic>
        <p:nvPicPr>
          <p:cNvPr id="4" name="Рисунок 3" descr="FbZdYKBJcRw.jpg"/>
          <p:cNvPicPr>
            <a:picLocks noChangeAspect="1"/>
          </p:cNvPicPr>
          <p:nvPr/>
        </p:nvPicPr>
        <p:blipFill>
          <a:blip r:embed="rId2"/>
          <a:stretch>
            <a:fillRect/>
          </a:stretch>
        </p:blipFill>
        <p:spPr>
          <a:xfrm>
            <a:off x="5786446" y="2214554"/>
            <a:ext cx="3357554" cy="2662236"/>
          </a:xfrm>
          <a:prstGeom prst="rect">
            <a:avLst/>
          </a:prstGeom>
          <a:ln>
            <a:noFill/>
          </a:ln>
          <a:effectLst>
            <a:softEdge rad="112500"/>
          </a:effectLst>
        </p:spPr>
      </p:pic>
      <p:pic>
        <p:nvPicPr>
          <p:cNvPr id="5" name="Рисунок 4" descr="48573d7909159b1db154bb90f2176d97.jpg"/>
          <p:cNvPicPr>
            <a:picLocks noChangeAspect="1"/>
          </p:cNvPicPr>
          <p:nvPr/>
        </p:nvPicPr>
        <p:blipFill>
          <a:blip r:embed="rId3"/>
          <a:stretch>
            <a:fillRect/>
          </a:stretch>
        </p:blipFill>
        <p:spPr>
          <a:xfrm>
            <a:off x="5786446" y="4429132"/>
            <a:ext cx="3357554" cy="2428868"/>
          </a:xfrm>
          <a:prstGeom prst="rect">
            <a:avLst/>
          </a:prstGeom>
          <a:ln>
            <a:noFill/>
          </a:ln>
          <a:effectLst>
            <a:softEdge rad="112500"/>
          </a:effectLst>
        </p:spPr>
      </p:pic>
      <p:pic>
        <p:nvPicPr>
          <p:cNvPr id="6" name="Рисунок 5" descr="d1010fc1606f0edd2b98197b5887a0fd.jpg"/>
          <p:cNvPicPr>
            <a:picLocks noChangeAspect="1"/>
          </p:cNvPicPr>
          <p:nvPr/>
        </p:nvPicPr>
        <p:blipFill>
          <a:blip r:embed="rId4" cstate="print"/>
          <a:stretch>
            <a:fillRect/>
          </a:stretch>
        </p:blipFill>
        <p:spPr>
          <a:xfrm>
            <a:off x="6357950" y="0"/>
            <a:ext cx="2786050" cy="2381271"/>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42844" y="0"/>
            <a:ext cx="9001156" cy="5072074"/>
          </a:xfrm>
        </p:spPr>
        <p:txBody>
          <a:bodyPr>
            <a:normAutofit fontScale="92500"/>
          </a:bodyPr>
          <a:lstStyle/>
          <a:p>
            <a:r>
              <a:rPr lang="ru-RU" i="1" u="sng" dirty="0" smtClean="0"/>
              <a:t>Первый этап</a:t>
            </a:r>
            <a:r>
              <a:rPr lang="ru-RU" u="sng" dirty="0" smtClean="0"/>
              <a:t> </a:t>
            </a:r>
            <a:r>
              <a:rPr lang="ru-RU" dirty="0" smtClean="0"/>
              <a:t>– подготовительный, ребенок должен научиться узнавать и называть основные эмоции (радость, грусть, страх, гнев) на фотографиях и пиктограммах.</a:t>
            </a:r>
          </a:p>
          <a:p>
            <a:r>
              <a:rPr lang="ru-RU" u="sng" dirty="0" smtClean="0"/>
              <a:t>На </a:t>
            </a:r>
            <a:r>
              <a:rPr lang="ru-RU" i="1" u="sng" dirty="0" smtClean="0"/>
              <a:t>втором этапе</a:t>
            </a:r>
            <a:r>
              <a:rPr lang="ru-RU" u="sng" dirty="0" smtClean="0"/>
              <a:t> </a:t>
            </a:r>
            <a:r>
              <a:rPr lang="ru-RU" dirty="0" smtClean="0"/>
              <a:t>детям предлагают схематично изображенные жизненные ситуации, которые вызывают у них различные эмоции. Ребенок должен усвоить, какую эмоцию должна вызывать та или иная ситуация.</a:t>
            </a:r>
          </a:p>
          <a:p>
            <a:r>
              <a:rPr lang="ru-RU" i="1" u="sng" dirty="0" smtClean="0"/>
              <a:t>Третий этап</a:t>
            </a:r>
            <a:r>
              <a:rPr lang="ru-RU" u="sng" dirty="0" smtClean="0"/>
              <a:t> </a:t>
            </a:r>
            <a:r>
              <a:rPr lang="ru-RU" dirty="0" smtClean="0"/>
              <a:t>– формирование понимания эмоций, обусловленных </a:t>
            </a:r>
            <a:r>
              <a:rPr lang="ru-RU" dirty="0" smtClean="0"/>
              <a:t>желанием</a:t>
            </a:r>
            <a:r>
              <a:rPr lang="en-US" dirty="0" smtClean="0"/>
              <a:t>.</a:t>
            </a:r>
            <a:endParaRPr lang="ru-RU" dirty="0" smtClean="0"/>
          </a:p>
          <a:p>
            <a:r>
              <a:rPr lang="ru-RU" i="1" u="sng" dirty="0" smtClean="0"/>
              <a:t>Четвёртый этап</a:t>
            </a:r>
            <a:r>
              <a:rPr lang="ru-RU" u="sng" dirty="0" smtClean="0"/>
              <a:t> </a:t>
            </a:r>
            <a:r>
              <a:rPr lang="ru-RU" dirty="0" smtClean="0"/>
              <a:t>– понимание эмоций, обусловленных мнением. Упражнения подбираются таким образом, чтобы при формировании или развитии определенного навыка также предъявляло требования к способностям ребенка из других сфер.</a:t>
            </a:r>
          </a:p>
          <a:p>
            <a:endParaRPr lang="ru-RU" dirty="0"/>
          </a:p>
        </p:txBody>
      </p:sp>
      <p:pic>
        <p:nvPicPr>
          <p:cNvPr id="5" name="Рисунок 4" descr="b72049068bd69329359ec73623763499.jpg"/>
          <p:cNvPicPr>
            <a:picLocks noChangeAspect="1"/>
          </p:cNvPicPr>
          <p:nvPr/>
        </p:nvPicPr>
        <p:blipFill>
          <a:blip r:embed="rId2" cstate="print"/>
          <a:stretch>
            <a:fillRect/>
          </a:stretch>
        </p:blipFill>
        <p:spPr>
          <a:xfrm>
            <a:off x="0" y="4929198"/>
            <a:ext cx="3071802" cy="1928802"/>
          </a:xfrm>
          <a:prstGeom prst="rect">
            <a:avLst/>
          </a:prstGeom>
          <a:ln>
            <a:noFill/>
          </a:ln>
          <a:effectLst>
            <a:softEdge rad="112500"/>
          </a:effectLst>
        </p:spPr>
      </p:pic>
      <p:pic>
        <p:nvPicPr>
          <p:cNvPr id="6" name="Рисунок 5" descr="176004590_w640_h640_lego-education-matematicheskij.jpg"/>
          <p:cNvPicPr>
            <a:picLocks noChangeAspect="1"/>
          </p:cNvPicPr>
          <p:nvPr/>
        </p:nvPicPr>
        <p:blipFill>
          <a:blip r:embed="rId3" cstate="print"/>
          <a:stretch>
            <a:fillRect/>
          </a:stretch>
        </p:blipFill>
        <p:spPr>
          <a:xfrm>
            <a:off x="3000364" y="4714884"/>
            <a:ext cx="3083493" cy="2143116"/>
          </a:xfrm>
          <a:prstGeom prst="rect">
            <a:avLst/>
          </a:prstGeom>
          <a:ln>
            <a:noFill/>
          </a:ln>
          <a:effectLst>
            <a:softEdge rad="112500"/>
          </a:effectLst>
        </p:spPr>
      </p:pic>
      <p:pic>
        <p:nvPicPr>
          <p:cNvPr id="7" name="Рисунок 6" descr="DSC0155.jpg"/>
          <p:cNvPicPr>
            <a:picLocks noChangeAspect="1"/>
          </p:cNvPicPr>
          <p:nvPr/>
        </p:nvPicPr>
        <p:blipFill>
          <a:blip r:embed="rId4" cstate="print"/>
          <a:stretch>
            <a:fillRect/>
          </a:stretch>
        </p:blipFill>
        <p:spPr>
          <a:xfrm>
            <a:off x="6000760" y="4857760"/>
            <a:ext cx="3143240" cy="2000240"/>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fontScale="92500"/>
          </a:bodyPr>
          <a:lstStyle/>
          <a:p>
            <a:r>
              <a:rPr lang="ru-RU" dirty="0" smtClean="0"/>
              <a:t>Для обучения ребенка с аутизмом безопасности и личному пространству является </a:t>
            </a:r>
            <a:r>
              <a:rPr lang="ru-RU" i="1" u="sng" dirty="0" smtClean="0"/>
              <a:t>метод социальных кругов</a:t>
            </a:r>
            <a:r>
              <a:rPr lang="ru-RU" dirty="0" smtClean="0"/>
              <a:t>. </a:t>
            </a:r>
            <a:r>
              <a:rPr lang="ru-RU" dirty="0" smtClean="0"/>
              <a:t>Дети </a:t>
            </a:r>
            <a:r>
              <a:rPr lang="ru-RU" dirty="0" smtClean="0"/>
              <a:t>с аутизмом не осознают опасностей социальных отношений. Они подвергаются повышенного риску жестокого </a:t>
            </a:r>
            <a:r>
              <a:rPr lang="ru-RU" dirty="0" smtClean="0"/>
              <a:t>обращения. </a:t>
            </a:r>
            <a:r>
              <a:rPr lang="ru-RU" i="1" dirty="0" smtClean="0"/>
              <a:t>Социальные круги</a:t>
            </a:r>
            <a:r>
              <a:rPr lang="ru-RU" dirty="0" smtClean="0"/>
              <a:t>–это графический способ показать ребенку разные уровни физической близости, которые у него будут с людьми, которых он знает и не </a:t>
            </a:r>
            <a:r>
              <a:rPr lang="ru-RU" dirty="0" smtClean="0"/>
              <a:t>знает.  </a:t>
            </a:r>
            <a:endParaRPr lang="ru-RU" dirty="0" smtClean="0"/>
          </a:p>
          <a:p>
            <a:r>
              <a:rPr lang="ru-RU" dirty="0" smtClean="0"/>
              <a:t>Сначала рисуется маленький круг на большом чистом листе бумаги. В круге пишется имя ребенка и/или вставляется его фотография. Ребенку необходимо объяснить, что это его личное пространство, его тело, и только некоторые близкие люди могут подходить так близко к нему</a:t>
            </a:r>
            <a:r>
              <a:rPr lang="ru-RU" dirty="0" smtClean="0"/>
              <a:t>.</a:t>
            </a:r>
            <a:endParaRPr lang="en-US" dirty="0" smtClean="0"/>
          </a:p>
          <a:p>
            <a:r>
              <a:rPr lang="ru-RU" dirty="0" smtClean="0"/>
              <a:t>Затем вокруг круга ребенка рисуется круг большего размера, в котором размещаются фотографии близких членов семьи (мама, папа, бабушка, дедушка, брат, сестра, самые близкие дяди и тети), пишутся имена и «Семья». Ребенку необходимо объяснить, что все эти люди — члены семьи. Они могут поцеловать или обнять ребенка, можно посидеть у них на коленях и т.д.</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fontScale="92500" lnSpcReduction="10000"/>
          </a:bodyPr>
          <a:lstStyle/>
          <a:p>
            <a:r>
              <a:rPr lang="ru-RU" dirty="0" smtClean="0"/>
              <a:t>Далее рисуется круг еще большего диаметра «Друзья и соседи – знакомые», где пишутся имена и вставляются фотографии людей, которые попадают в эту категорию (соседи по дому или улице, друзья родителей, учитель-дефектолог, учитель-логопед, воспитатели и т.д.). Ребенку необходимо объяснить, какой уровень близости и какое поведение подходит этой категории людей (они могут помахать, поздороваться, они могут обнять, если ребенок не против).</a:t>
            </a:r>
          </a:p>
          <a:p>
            <a:r>
              <a:rPr lang="ru-RU" dirty="0" smtClean="0"/>
              <a:t>Следующий и самый больший из кругов «Незнакомые люди». Ребенок должен знать, что неправильно обнимать, целовать, подходить слишком близко или трогать незнакомых людей. Позже необходимо объяснить, что бывают исключения из последнего правила (например, полицейский, если вы потерялись; врач в присутствии мамы или папы и т.п.). Важно сформировать понятие, что никто не имеет права трогать ребенка без разрешения, и он не может трогать незнакомых людей.</a:t>
            </a:r>
          </a:p>
          <a:p>
            <a:r>
              <a:rPr lang="ru-RU" dirty="0" smtClean="0"/>
              <a:t>Круги можно раскрасить в разные цвета, например, по типу светофора: ребенок и семья – зеленого цвета, друзья и знакомые – желтого цвета, незнакомые люди – красного. Это поможет ребенку легче запомнить их значение. </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1.jpg"/>
          <p:cNvPicPr>
            <a:picLocks noGrp="1" noChangeAspect="1"/>
          </p:cNvPicPr>
          <p:nvPr>
            <p:ph sz="quarter" idx="1"/>
          </p:nvPr>
        </p:nvPicPr>
        <p:blipFill>
          <a:blip r:embed="rId2"/>
          <a:stretch>
            <a:fillRect/>
          </a:stretch>
        </p:blipFill>
        <p:spPr>
          <a:xfrm>
            <a:off x="0" y="0"/>
            <a:ext cx="9144000" cy="6858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0" y="0"/>
            <a:ext cx="9144000" cy="6858000"/>
          </a:xfrm>
        </p:spPr>
        <p:txBody>
          <a:bodyPr>
            <a:normAutofit/>
          </a:bodyPr>
          <a:lstStyle/>
          <a:p>
            <a:r>
              <a:rPr lang="ru-RU" dirty="0" smtClean="0"/>
              <a:t>Наиболее эффективной технологией обучения взаимодействию детей с РАС, является игровое занятие «</a:t>
            </a:r>
            <a:r>
              <a:rPr lang="ru-RU" i="1" dirty="0" smtClean="0"/>
              <a:t>КРУГ». </a:t>
            </a:r>
            <a:r>
              <a:rPr lang="ru-RU" dirty="0" smtClean="0"/>
              <a:t>Для того чтобы ребенок-аутист  обратил внимание на взрослого и доступным способом ответил на обращение к нему, необходима специальная работа педагога. Эмоциональная связь со взрослым не только расширяет представления ребенка об окружающем мире, но и меняет его восприятие самого себя. Ребенок начинает лучше осознавать свои эмоции, представлять результаты своих действий и, следовательно, становится более открытым для общения с другими людьми</a:t>
            </a:r>
            <a:r>
              <a:rPr lang="ru-RU" dirty="0" smtClean="0"/>
              <a:t>.</a:t>
            </a:r>
            <a:endParaRPr lang="en-US" dirty="0" smtClean="0"/>
          </a:p>
          <a:p>
            <a:r>
              <a:rPr lang="ru-RU" i="1" dirty="0" smtClean="0"/>
              <a:t>Основные составляющие КРУГа</a:t>
            </a:r>
            <a:r>
              <a:rPr lang="ru-RU" dirty="0" smtClean="0"/>
              <a:t>: приветствие, сенсорные игры, ритмические игры, игры по правилам, окончание КРУГа</a:t>
            </a:r>
            <a:r>
              <a:rPr lang="ru-RU" dirty="0" smtClean="0"/>
              <a:t>.</a:t>
            </a:r>
            <a:r>
              <a:rPr lang="ru-RU" i="1" dirty="0" smtClean="0"/>
              <a:t> </a:t>
            </a:r>
            <a:endParaRPr lang="en-US" i="1" dirty="0" smtClean="0"/>
          </a:p>
          <a:p>
            <a:r>
              <a:rPr lang="ru-RU" i="1" dirty="0" smtClean="0"/>
              <a:t>Окончание </a:t>
            </a:r>
            <a:r>
              <a:rPr lang="ru-RU" i="1" dirty="0" smtClean="0"/>
              <a:t>КРУГа</a:t>
            </a:r>
            <a:r>
              <a:rPr lang="ru-RU" dirty="0" smtClean="0"/>
              <a:t> должно быть отмечено общим стихотворением, песенкой или кратким объявлением о предстоящих в течение дня событиях.</a:t>
            </a:r>
          </a:p>
          <a:p>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160</TotalTime>
  <Words>2734</Words>
  <PresentationFormat>Экран (4:3)</PresentationFormat>
  <Paragraphs>142</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Эркер</vt:lpstr>
      <vt:lpstr>Методы и приемы в коррекционной работе с детьми с расстройствами аутического спектра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Предметное расписание</vt:lpstr>
      <vt:lpstr>Слайд 17</vt:lpstr>
      <vt:lpstr>Предметно-картинное расписание </vt:lpstr>
      <vt:lpstr>Слайд 19</vt:lpstr>
      <vt:lpstr>Использование подсказок</vt:lpstr>
      <vt:lpstr>Слайд 21</vt:lpstr>
      <vt:lpstr>Сенсорная интеграция</vt:lpstr>
      <vt:lpstr>Упражнения для сенсорной интеграции</vt:lpstr>
      <vt:lpstr>Слайд 24</vt:lpstr>
      <vt:lpstr>Слайд 25</vt:lpstr>
      <vt:lpstr>Слайд 26</vt:lpstr>
      <vt:lpstr>Слайд 27</vt:lpstr>
      <vt:lpstr>Слайд 28</vt:lpstr>
      <vt:lpstr>Слайд 29</vt:lpstr>
      <vt:lpstr>Слайд 30</vt:lpstr>
      <vt:lpstr>Слайд 31</vt:lpstr>
      <vt:lpstr>Слайд 32</vt:lpstr>
      <vt:lpstr>заключение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Методы и приемы в коррекционной работе с детьми с расстройствами аутического спектра</dc:title>
  <dc:creator>Настя</dc:creator>
  <cp:lastModifiedBy>Настя</cp:lastModifiedBy>
  <cp:revision>17</cp:revision>
  <dcterms:created xsi:type="dcterms:W3CDTF">2023-01-29T08:42:48Z</dcterms:created>
  <dcterms:modified xsi:type="dcterms:W3CDTF">2023-01-29T11:32:59Z</dcterms:modified>
</cp:coreProperties>
</file>