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74" r:id="rId5"/>
    <p:sldId id="259" r:id="rId6"/>
    <p:sldId id="260" r:id="rId7"/>
    <p:sldId id="261" r:id="rId8"/>
    <p:sldId id="272" r:id="rId9"/>
    <p:sldId id="275" r:id="rId10"/>
    <p:sldId id="276" r:id="rId11"/>
    <p:sldId id="277" r:id="rId12"/>
    <p:sldId id="278" r:id="rId13"/>
    <p:sldId id="279" r:id="rId14"/>
    <p:sldId id="273" r:id="rId15"/>
  </p:sldIdLst>
  <p:sldSz cx="9144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5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BD8C927-1248-47FC-81DC-52204F26A99F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43176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6711B95-D470-494A-BF13-CE8C28E6AD4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56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EC970C3-7A5A-4BE2-ADB6-E53C6E10DEE9}" type="slidenum">
              <a:t>1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081BFE7-4F70-492F-A454-1EB330E7BAD7}" type="slidenum">
              <a:t>10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51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081BFE7-4F70-492F-A454-1EB330E7BAD7}" type="slidenum">
              <a:t>11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669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081BFE7-4F70-492F-A454-1EB330E7BAD7}" type="slidenum">
              <a:t>12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087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9809BC5-1EFB-4926-976E-A426EBA50292}" type="slidenum">
              <a:t>13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31817C2-DC3D-4C91-B7B8-0BB651D401C6}" type="slidenum">
              <a:t>2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51BFA38-0504-4515-B550-186323FD11C3}" type="slidenum">
              <a:t>3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41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43587D8-ACC0-4D3B-9EDA-418DDEAF6098}" type="slidenum">
              <a:t>4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9569C8C-BD31-48E7-A3F5-8341BB4284DA}" type="slidenum">
              <a:t>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51BFA38-0504-4515-B550-186323FD11C3}" type="slidenum">
              <a:t>6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081BFE7-4F70-492F-A454-1EB330E7BAD7}" type="slidenum">
              <a:t>7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081BFE7-4F70-492F-A454-1EB330E7BAD7}" type="slidenum">
              <a:t>8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489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081BFE7-4F70-492F-A454-1EB330E7BAD7}" type="slidenum">
              <a:t>9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4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01752C-8863-4A1F-A03C-08DD86E04CF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97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D206B8-7C3A-4E48-AA36-3AFAD32E3A8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108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0D9665-3443-44F6-BCC1-34503F2910D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914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0F5779-AE56-4F0D-9645-3660E38064B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500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8145CB-36BA-4FCC-A7A0-F830CE7A095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04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E51CE3-D02F-4EA1-98C4-3C7C9C48172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064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1975" y="1328738"/>
            <a:ext cx="3933825" cy="44465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28738"/>
            <a:ext cx="3933825" cy="44465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F8666D0-B62D-46AA-98E0-976BE4D9241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637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ACE8E0-7A98-441C-AF43-19C040593D1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489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A746D4-526D-4CC4-A5F6-06DE088F4DD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013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978605-F9E9-4BA7-A9AF-49D92277711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234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4A17AB-F2F4-44E7-B3DE-1E0DCE7EA2C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781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1AD440-75A8-48F7-90BA-F4550489F45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972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20B6C6-8C24-48C5-96F6-59347827F29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8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7BB36E-1624-48B3-B291-CEBC454C473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165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7013" y="76200"/>
            <a:ext cx="2005012" cy="5699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1975" y="76200"/>
            <a:ext cx="5862638" cy="5699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9B2ECCA-514F-4AC4-B5BA-9D3B257C0363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5DC919-677C-423D-87BD-AB75A987C61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666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BCCD454-08A3-4361-8EEC-5A72082A263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687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08F4E0-ED4F-43EF-9F76-2702AA2230A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704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6F9CB2-FA85-4745-AAFF-120D8ED79AD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50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CC5DE9-1302-41A5-B5EA-8E943B9E79D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582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F5B987-0DC7-4F26-A5C9-D8E856FBA39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82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A314F4-A149-4436-8582-9442586D771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41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2593398-66D6-47BA-9FC9-260716272B49}" type="datetime1">
              <a:rPr lang="ru-RU" smtClean="0"/>
              <a:pPr lvl="0"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9D1BA6-0D4E-40BF-A7C0-1F5EB499DBD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20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g object 1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Holder 2"/>
          <p:cNvSpPr txBox="1">
            <a:spLocks noGrp="1"/>
          </p:cNvSpPr>
          <p:nvPr>
            <p:ph type="ftr" sz="quarter" idx="3"/>
          </p:nvPr>
        </p:nvSpPr>
        <p:spPr>
          <a:xfrm>
            <a:off x="3108959" y="6378120"/>
            <a:ext cx="2925719" cy="342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marL="0" marR="0" lvl="0" indent="0" algn="l" rtl="0" hangingPunct="0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8B8B8B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2593398-66D6-47BA-9FC9-260716272B49}" type="datetime1">
              <a:rPr lang="ru-RU"/>
              <a:pPr lvl="0"/>
              <a:t>2024/10/30</a:t>
            </a:fld>
            <a:endParaRPr lang="ru-RU"/>
          </a:p>
        </p:txBody>
      </p:sp>
      <p:sp>
        <p:nvSpPr>
          <p:cNvPr id="5" name="Holder 4"/>
          <p:cNvSpPr txBox="1">
            <a:spLocks noGrp="1"/>
          </p:cNvSpPr>
          <p:nvPr>
            <p:ph type="sldNum" sz="quarter" idx="4"/>
          </p:nvPr>
        </p:nvSpPr>
        <p:spPr>
          <a:xfrm>
            <a:off x="6583679" y="6378120"/>
            <a:ext cx="2102760" cy="342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marL="0" marR="0" lvl="0" indent="0" algn="r" rtl="0" hangingPunct="0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8B8B8B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4066F8B-DE60-40B7-90CE-E7B54B9A4AF9}" type="slidenum">
              <a:t>‹#›</a:t>
            </a:fld>
            <a:endParaRPr lang="ru-RU"/>
          </a:p>
        </p:txBody>
      </p:sp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7" name="Текст 6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ru-RU" sz="1800" b="0" i="0" u="none" strike="noStrike" kern="1200" spc="0">
          <a:ln>
            <a:noFill/>
          </a:ln>
          <a:latin typeface="Calibri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ru-RU" sz="1800" b="0" i="0" u="none" strike="noStrike" kern="1200" spc="0">
          <a:ln>
            <a:noFill/>
          </a:ln>
          <a:latin typeface="Calibri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g object 1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2415960" y="76680"/>
            <a:ext cx="4311720" cy="81935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/>
            <a:r>
              <a:rPr lang="ru-RU"/>
              <a:t>Для правки текста заголовка щелкните мышью</a:t>
            </a:r>
          </a:p>
        </p:txBody>
      </p:sp>
      <p:sp>
        <p:nvSpPr>
          <p:cNvPr id="4" name="Holder 3"/>
          <p:cNvSpPr txBox="1">
            <a:spLocks noGrp="1"/>
          </p:cNvSpPr>
          <p:nvPr>
            <p:ph type="body" idx="1"/>
          </p:nvPr>
        </p:nvSpPr>
        <p:spPr>
          <a:xfrm>
            <a:off x="561600" y="1328040"/>
            <a:ext cx="8020079" cy="4446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/>
            <a:r>
              <a:rPr lang="ru-RU"/>
              <a:t>Для правки структуры щелкните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  <a:p>
            <a:pPr lvl="7"/>
            <a:r>
              <a:rPr lang="ru-RU"/>
              <a:t>Восьмой уровень структуры</a:t>
            </a:r>
          </a:p>
          <a:p>
            <a:pPr lvl="8"/>
            <a:r>
              <a:rPr lang="ru-RU"/>
              <a:t>Девятый уровень структуры</a:t>
            </a:r>
          </a:p>
        </p:txBody>
      </p:sp>
      <p:sp>
        <p:nvSpPr>
          <p:cNvPr id="5" name="Holder 4"/>
          <p:cNvSpPr txBox="1">
            <a:spLocks noGrp="1"/>
          </p:cNvSpPr>
          <p:nvPr>
            <p:ph type="ftr" sz="quarter" idx="3"/>
          </p:nvPr>
        </p:nvSpPr>
        <p:spPr>
          <a:xfrm>
            <a:off x="3108959" y="6378120"/>
            <a:ext cx="2925719" cy="342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Holder 5"/>
          <p:cNvSpPr txBox="1">
            <a:spLocks noGrp="1"/>
          </p:cNvSpPr>
          <p:nvPr>
            <p:ph type="dt" sz="half" idx="2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marL="0" marR="0" lvl="0" indent="0" algn="l" rtl="0" hangingPunct="0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8B8B8B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9B2ECCA-514F-4AC4-B5BA-9D3B257C0363}" type="datetime1">
              <a:rPr lang="ru-RU"/>
              <a:pPr lvl="0"/>
              <a:t>2024/10/30</a:t>
            </a:fld>
            <a:endParaRPr lang="ru-RU"/>
          </a:p>
        </p:txBody>
      </p:sp>
      <p:sp>
        <p:nvSpPr>
          <p:cNvPr id="7" name="Holder 6"/>
          <p:cNvSpPr txBox="1">
            <a:spLocks noGrp="1"/>
          </p:cNvSpPr>
          <p:nvPr>
            <p:ph type="sldNum" sz="quarter" idx="4"/>
          </p:nvPr>
        </p:nvSpPr>
        <p:spPr>
          <a:xfrm>
            <a:off x="6583679" y="6378120"/>
            <a:ext cx="2102760" cy="342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marL="0" marR="0" lvl="0" indent="0" algn="r" rtl="0" hangingPunct="0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8B8B8B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90D432C-24FC-48E3-B098-BE083F250232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ctr" rtl="0" hangingPunct="0">
        <a:buNone/>
        <a:tabLst/>
        <a:defRPr lang="ru-RU" sz="2800" b="1" i="1" u="none" strike="noStrike" kern="1200" spc="0">
          <a:ln>
            <a:noFill/>
          </a:ln>
          <a:solidFill>
            <a:srgbClr val="001F5F"/>
          </a:solidFill>
          <a:latin typeface="Times New Roman" pitchFamily="18"/>
          <a:ea typeface="Microsoft YaHei" pitchFamily="2"/>
          <a:cs typeface="Times New Roman" pitchFamily="2"/>
        </a:defRPr>
      </a:lvl1pPr>
    </p:titleStyle>
    <p:bodyStyle>
      <a:lvl1pPr marL="0" marR="0" lvl="0" indent="0" rtl="0" hangingPunct="0">
        <a:spcBef>
          <a:spcPts val="0"/>
        </a:spcBef>
        <a:spcAft>
          <a:spcPts val="1417"/>
        </a:spcAft>
        <a:buNone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1pPr>
      <a:lvl2pPr marL="0" marR="0" lvl="1" indent="0" rtl="0" hangingPunct="0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2pPr>
      <a:lvl3pPr marL="0" marR="0" lvl="2" indent="0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3pPr>
      <a:lvl4pPr marL="0" marR="0" lvl="3" indent="0" rtl="0" hangingPunct="0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4pPr>
      <a:lvl5pPr marL="0" marR="0" lvl="4" indent="0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5pPr>
      <a:lvl6pPr marL="0" marR="0" lvl="5" indent="0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6pPr>
      <a:lvl7pPr marL="0" marR="0" lvl="6" indent="0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7pPr>
      <a:lvl8pPr marL="0" marR="0" lvl="7" indent="0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8pPr>
      <a:lvl9pPr marL="0" marR="0" lvl="8" indent="0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ru-RU" sz="20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2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1000" y="1043279"/>
            <a:ext cx="8155080" cy="3220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13320" rIns="0" bIns="0" anchor="t" anchorCtr="0" compatLnSpc="0">
            <a:spAutoFit/>
          </a:bodyPr>
          <a:lstStyle/>
          <a:p>
            <a:pPr marL="3797279" marR="5040" lvl="0" indent="-101880" algn="r" rtl="0" hangingPunct="0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None/>
              <a:tabLst/>
            </a:pPr>
            <a:endParaRPr lang="ru-RU" sz="3200" b="1" i="0" u="none" strike="noStrike" kern="1200" spc="0" dirty="0">
              <a:ln>
                <a:noFill/>
              </a:ln>
              <a:solidFill>
                <a:srgbClr val="4F81BD"/>
              </a:solidFill>
              <a:latin typeface="Georgia" pitchFamily="18"/>
              <a:ea typeface="Microsoft YaHei" pitchFamily="2"/>
              <a:cs typeface="Georgia" pitchFamily="2"/>
            </a:endParaRPr>
          </a:p>
          <a:p>
            <a:pPr marL="3797279" marR="5040" lvl="0" indent="-101880" algn="r" rtl="0" hangingPunct="0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None/>
              <a:tabLst/>
            </a:pPr>
            <a:endParaRPr lang="ru-RU" sz="3200" b="1" i="0" u="none" strike="noStrike" kern="1200" spc="0" dirty="0">
              <a:ln>
                <a:noFill/>
              </a:ln>
              <a:solidFill>
                <a:srgbClr val="4F81BD"/>
              </a:solidFill>
              <a:latin typeface="Georgia" pitchFamily="18"/>
              <a:ea typeface="Microsoft YaHei" pitchFamily="2"/>
              <a:cs typeface="Georgia" pitchFamily="2"/>
            </a:endParaRPr>
          </a:p>
          <a:p>
            <a:pPr marL="394920" marR="843119" lvl="0" indent="763200" algn="ctr" rtl="0" hangingPunct="0">
              <a:lnSpc>
                <a:spcPct val="100000"/>
              </a:lnSpc>
              <a:spcBef>
                <a:spcPts val="1018"/>
              </a:spcBef>
              <a:spcAft>
                <a:spcPts val="0"/>
              </a:spcAft>
              <a:buNone/>
              <a:tabLst/>
            </a:pPr>
            <a:r>
              <a:rPr lang="ru-RU" sz="3300" b="1" i="0" u="none" strike="noStrike" kern="1200" spc="0" dirty="0">
                <a:ln>
                  <a:noFill/>
                </a:ln>
                <a:solidFill>
                  <a:srgbClr val="FF0000"/>
                </a:solidFill>
                <a:latin typeface="Times New Roman" pitchFamily="18"/>
                <a:ea typeface="Microsoft YaHei" pitchFamily="2"/>
                <a:cs typeface="Times New Roman" pitchFamily="2"/>
              </a:rPr>
              <a:t>Проект программы развития МБДОУ Курагинский детский сад №15 на 2025-2028г.</a:t>
            </a:r>
          </a:p>
          <a:p>
            <a:pPr marL="0" marR="1056599" lvl="0" indent="763200" algn="ctr" rtl="0" hangingPunct="0">
              <a:lnSpc>
                <a:spcPct val="100000"/>
              </a:lnSpc>
              <a:spcBef>
                <a:spcPts val="1018"/>
              </a:spcBef>
              <a:spcAft>
                <a:spcPts val="0"/>
              </a:spcAft>
              <a:buNone/>
              <a:tabLst/>
            </a:pPr>
            <a:endParaRPr lang="ru-RU" sz="2400" b="1" i="0" u="none" strike="noStrike" kern="1200" spc="0" dirty="0">
              <a:ln>
                <a:noFill/>
              </a:ln>
              <a:solidFill>
                <a:srgbClr val="FF0000"/>
              </a:solidFill>
              <a:latin typeface="Times New Roman" pitchFamily="18"/>
              <a:ea typeface="Microsoft YaHei" pitchFamily="2"/>
              <a:cs typeface="Times New Roman" pitchFamily="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57320" y="6192000"/>
            <a:ext cx="1880999" cy="25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12240" rIns="0" bIns="0" anchor="t" anchorCtr="0" compatLnSpc="0">
            <a:spAutoFit/>
          </a:bodyPr>
          <a:lstStyle/>
          <a:p>
            <a:pPr marL="12600" marR="0" lvl="0" indent="0" rtl="0" hangingPunct="0">
              <a:lnSpc>
                <a:spcPct val="100000"/>
              </a:lnSpc>
              <a:spcBef>
                <a:spcPts val="96"/>
              </a:spcBef>
              <a:spcAft>
                <a:spcPts val="0"/>
              </a:spcAft>
              <a:buNone/>
              <a:tabLst/>
            </a:pPr>
            <a:r>
              <a:rPr lang="ru-RU" sz="1600" b="1" i="0" u="none" strike="noStrike" kern="1200" spc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Пгт. Курагино, 2024</a:t>
            </a:r>
          </a:p>
        </p:txBody>
      </p:sp>
      <p:sp>
        <p:nvSpPr>
          <p:cNvPr id="4" name="object 4"/>
          <p:cNvSpPr/>
          <p:nvPr/>
        </p:nvSpPr>
        <p:spPr>
          <a:xfrm>
            <a:off x="1635480" y="208440"/>
            <a:ext cx="5941800" cy="499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12240" rIns="0" bIns="0" anchor="t" anchorCtr="0" compatLnSpc="0">
            <a:spAutoFit/>
          </a:bodyPr>
          <a:lstStyle/>
          <a:p>
            <a:pPr marL="720" marR="0" lvl="0" indent="0" algn="ctr" rtl="0" hangingPunct="0">
              <a:lnSpc>
                <a:spcPct val="100000"/>
              </a:lnSpc>
              <a:spcBef>
                <a:spcPts val="96"/>
              </a:spcBef>
              <a:spcAft>
                <a:spcPts val="0"/>
              </a:spcAft>
              <a:buNone/>
              <a:tabLst/>
            </a:pPr>
            <a:r>
              <a:rPr lang="ru-RU" sz="1600" b="1" i="0" u="none" strike="noStrike" kern="1200" spc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Муниципальное бюджетное дошкольное образовательное учреждение Курагинский детский сад №15</a:t>
            </a: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7561" y="280080"/>
            <a:ext cx="8229600" cy="320136"/>
          </a:xfrm>
        </p:spPr>
        <p:txBody>
          <a:bodyPr wrap="square" tIns="12240">
            <a:spAutoFit/>
          </a:bodyPr>
          <a:lstStyle/>
          <a:p>
            <a:pPr marL="12600" lvl="0">
              <a:spcBef>
                <a:spcPts val="96"/>
              </a:spcBef>
            </a:pPr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Направление: Обеспечение безопасности</a:t>
            </a:r>
            <a:endParaRPr lang="ru-RU" sz="2000" i="0" dirty="0">
              <a:solidFill>
                <a:srgbClr val="0066CC"/>
              </a:solidFill>
              <a:cs typeface="Mangal" pitchFamily="2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04258"/>
              </p:ext>
            </p:extLst>
          </p:nvPr>
        </p:nvGraphicFramePr>
        <p:xfrm>
          <a:off x="557562" y="999821"/>
          <a:ext cx="8062331" cy="3352800"/>
        </p:xfrm>
        <a:graphic>
          <a:graphicData uri="http://schemas.openxmlformats.org/drawingml/2006/table">
            <a:tbl>
              <a:tblPr/>
              <a:tblGrid>
                <a:gridCol w="2550329">
                  <a:extLst>
                    <a:ext uri="{9D8B030D-6E8A-4147-A177-3AD203B41FA5}">
                      <a16:colId xmlns:a16="http://schemas.microsoft.com/office/drawing/2014/main" val="1187482581"/>
                    </a:ext>
                  </a:extLst>
                </a:gridCol>
                <a:gridCol w="2961673">
                  <a:extLst>
                    <a:ext uri="{9D8B030D-6E8A-4147-A177-3AD203B41FA5}">
                      <a16:colId xmlns:a16="http://schemas.microsoft.com/office/drawing/2014/main" val="366179612"/>
                    </a:ext>
                  </a:extLst>
                </a:gridCol>
                <a:gridCol w="2550329">
                  <a:extLst>
                    <a:ext uri="{9D8B030D-6E8A-4147-A177-3AD203B41FA5}">
                      <a16:colId xmlns:a16="http://schemas.microsoft.com/office/drawing/2014/main" val="2108767541"/>
                    </a:ext>
                  </a:extLst>
                </a:gridCol>
              </a:tblGrid>
              <a:tr h="405615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Ожидаемые результаты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Целевые индикаторы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325317"/>
                  </a:ext>
                </a:extLst>
              </a:tr>
              <a:tr h="2452886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Усилить меры безопасности, в том числе антитеррористической защищенности объектов организации в отношении детей и работников, посетителей.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None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-Созданы безопасные условия (установка электронного замка, «умного забора»)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Родители принимают участие в организованных экскурсиях в качестве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сопровождающих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более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90% родителей удовлетворены уровнем безопасности в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ДОУ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Отсутствие случаев </a:t>
                      </a:r>
                      <a:r>
                        <a:rPr lang="ru-RU" sz="16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антитерористической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атаки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Отсутствие случаев травматизма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232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24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7561" y="280080"/>
            <a:ext cx="8229600" cy="320136"/>
          </a:xfrm>
        </p:spPr>
        <p:txBody>
          <a:bodyPr wrap="square" tIns="12240">
            <a:spAutoFit/>
          </a:bodyPr>
          <a:lstStyle/>
          <a:p>
            <a:pPr marL="12600" lvl="0">
              <a:spcBef>
                <a:spcPts val="96"/>
              </a:spcBef>
            </a:pPr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Направление: Работа с кадрами</a:t>
            </a:r>
            <a:endParaRPr lang="ru-RU" sz="2000" i="0" dirty="0">
              <a:solidFill>
                <a:srgbClr val="0066CC"/>
              </a:solidFill>
              <a:cs typeface="Mangal" pitchFamily="2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837987"/>
              </p:ext>
            </p:extLst>
          </p:nvPr>
        </p:nvGraphicFramePr>
        <p:xfrm>
          <a:off x="156117" y="693118"/>
          <a:ext cx="8631044" cy="5659993"/>
        </p:xfrm>
        <a:graphic>
          <a:graphicData uri="http://schemas.openxmlformats.org/drawingml/2006/table">
            <a:tbl>
              <a:tblPr/>
              <a:tblGrid>
                <a:gridCol w="1843525">
                  <a:extLst>
                    <a:ext uri="{9D8B030D-6E8A-4147-A177-3AD203B41FA5}">
                      <a16:colId xmlns:a16="http://schemas.microsoft.com/office/drawing/2014/main" val="2055039445"/>
                    </a:ext>
                  </a:extLst>
                </a:gridCol>
                <a:gridCol w="3435657">
                  <a:extLst>
                    <a:ext uri="{9D8B030D-6E8A-4147-A177-3AD203B41FA5}">
                      <a16:colId xmlns:a16="http://schemas.microsoft.com/office/drawing/2014/main" val="613145735"/>
                    </a:ext>
                  </a:extLst>
                </a:gridCol>
                <a:gridCol w="3351862">
                  <a:extLst>
                    <a:ext uri="{9D8B030D-6E8A-4147-A177-3AD203B41FA5}">
                      <a16:colId xmlns:a16="http://schemas.microsoft.com/office/drawing/2014/main" val="2643569923"/>
                    </a:ext>
                  </a:extLst>
                </a:gridCol>
              </a:tblGrid>
              <a:tr h="265887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Ожидаемые </a:t>
                      </a: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результаты</a:t>
                      </a:r>
                      <a:endParaRPr lang="ru-RU" sz="14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Целевые </a:t>
                      </a: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индикаторы</a:t>
                      </a:r>
                      <a:endParaRPr lang="ru-RU" sz="14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533100"/>
                  </a:ext>
                </a:extLst>
              </a:tr>
              <a:tr h="5355193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Повысить квалификацию и профессиональное мастерство </a:t>
                      </a:r>
                      <a:r>
                        <a:rPr lang="ru-RU" sz="14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педагогочаеских</a:t>
                      </a: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кадров в освоении и применении педагогических средств, необходимых для реализации современных образовательных технологий, обеспечивающих пространство  детской инициативы, выбора,</a:t>
                      </a:r>
                      <a:r>
                        <a:rPr lang="ru-RU" sz="14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с</a:t>
                      </a: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амореализации.</a:t>
                      </a:r>
                      <a:b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</a:br>
                      <a:endParaRPr lang="ru-RU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28575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Tx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Повысилась 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профессиональная компетентность педагогов, в том числе в области овладения инновационными образовательными технологиями организации образовательного процесса, развития детской инициативы и самостоятельности,  создания в ДОУ ЛРОС, преобразования среды в действительно развивающую</a:t>
                      </a: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.</a:t>
                      </a:r>
                    </a:p>
                    <a:p>
                      <a:pPr marL="0" marR="0" lvl="0" indent="-28575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Tx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Участие 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педагогов в педагогических сообществах. </a:t>
                      </a:r>
                      <a:endParaRPr lang="ru-RU" sz="1400" b="0" i="0" u="none" strike="noStrike" kern="1200" spc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-28575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Tx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Внедрены 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новые формы  наставничества среди педагогических работников.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Все педагоги включены и работают в инновационном режиме.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Младшие воспитатели и узкие специалисты включены в проектную деятельность по реализации мероприятий календарного плана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 Отсутствуют конфликты в педагогической паре.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100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% охват педагогов в прохождении КПК,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Участие 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педагогов в  конкурсах профессионального мастерства на муниципальном,  региональном и всероссийском уровнях.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100% педагогов включены в работу инновационных площадок</a:t>
                      </a:r>
                      <a:r>
                        <a:rPr lang="ru-RU" sz="14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ДОУ</a:t>
                      </a: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.</a:t>
                      </a:r>
                      <a:endParaRPr lang="ru-RU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Педагоги 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транслируют свой опыт педагогической деятельности на муниципальном и региональном уровнях (семинары, конференции).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Опыт педагогов опубликован в РАОП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Увеличилось 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число </a:t>
                      </a:r>
                      <a:r>
                        <a:rPr lang="ru-RU" sz="14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совместных интегративных проектов </a:t>
                      </a: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(</a:t>
                      </a:r>
                      <a:r>
                        <a:rPr lang="ru-RU" sz="14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восп+логопед+музыкант+дефектолог+физрук+младший</a:t>
                      </a:r>
                      <a:r>
                        <a:rPr lang="ru-RU" sz="14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воспитатель)</a:t>
                      </a:r>
                      <a:endParaRPr lang="ru-RU" sz="14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396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052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7561" y="280080"/>
            <a:ext cx="8229600" cy="320136"/>
          </a:xfrm>
        </p:spPr>
        <p:txBody>
          <a:bodyPr wrap="square" tIns="12240">
            <a:spAutoFit/>
          </a:bodyPr>
          <a:lstStyle/>
          <a:p>
            <a:pPr marL="12600" lvl="0">
              <a:spcBef>
                <a:spcPts val="96"/>
              </a:spcBef>
            </a:pPr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Направление: Взаимодействие с родителями</a:t>
            </a:r>
            <a:endParaRPr lang="ru-RU" sz="2000" i="0" dirty="0">
              <a:solidFill>
                <a:srgbClr val="0066CC"/>
              </a:solidFill>
              <a:cs typeface="Mangal" pitchFamily="2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170692"/>
              </p:ext>
            </p:extLst>
          </p:nvPr>
        </p:nvGraphicFramePr>
        <p:xfrm>
          <a:off x="814039" y="904992"/>
          <a:ext cx="7783551" cy="4548559"/>
        </p:xfrm>
        <a:graphic>
          <a:graphicData uri="http://schemas.openxmlformats.org/drawingml/2006/table">
            <a:tbl>
              <a:tblPr/>
              <a:tblGrid>
                <a:gridCol w="2041237">
                  <a:extLst>
                    <a:ext uri="{9D8B030D-6E8A-4147-A177-3AD203B41FA5}">
                      <a16:colId xmlns:a16="http://schemas.microsoft.com/office/drawing/2014/main" val="590392058"/>
                    </a:ext>
                  </a:extLst>
                </a:gridCol>
                <a:gridCol w="3389407">
                  <a:extLst>
                    <a:ext uri="{9D8B030D-6E8A-4147-A177-3AD203B41FA5}">
                      <a16:colId xmlns:a16="http://schemas.microsoft.com/office/drawing/2014/main" val="4224168520"/>
                    </a:ext>
                  </a:extLst>
                </a:gridCol>
                <a:gridCol w="2352907">
                  <a:extLst>
                    <a:ext uri="{9D8B030D-6E8A-4147-A177-3AD203B41FA5}">
                      <a16:colId xmlns:a16="http://schemas.microsoft.com/office/drawing/2014/main" val="1133696659"/>
                    </a:ext>
                  </a:extLst>
                </a:gridCol>
              </a:tblGrid>
              <a:tr h="522759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Ожидаемые результаты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Целевые индикаторы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25475"/>
                  </a:ext>
                </a:extLst>
              </a:tr>
              <a:tr h="3969439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Продолжить поиск и внедрение новых форм психолого-педагогической поддержки семьи и активизации позиции родителей в реализации </a:t>
                      </a:r>
                      <a:r>
                        <a:rPr lang="ru-RU" sz="1600" b="0" i="0" u="none" strike="noStrike" kern="1200" spc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воспитательно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-образовательного процесса.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Родители  проявляют активную позицию и включаются в реализацию проектной и инновационной деятельности ДОУ.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Переход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позиции родителей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от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«пассивных  наблюдателей, слушателей»  в позицию «участники и </a:t>
                      </a:r>
                      <a:r>
                        <a:rPr lang="ru-RU" sz="16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соорганизаторы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» деятельности</a:t>
                      </a:r>
                      <a:r>
                        <a:rPr lang="ru-RU" sz="16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ДОУ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.</a:t>
                      </a: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Внедрение программы просвещения для родителей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95% родителей удовлетворены образовательным процессом.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70%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родителей включены в </a:t>
                      </a:r>
                      <a:r>
                        <a:rPr lang="ru-RU" sz="16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воспитательно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-образовательную</a:t>
                      </a:r>
                      <a:r>
                        <a:rPr lang="ru-RU" sz="16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деятельность ДОУ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.</a:t>
                      </a: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80% родителей состоят в  сообществе ДОУ в VK.</a:t>
                      </a:r>
                    </a:p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70% родителей посещают родительские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собрания</a:t>
                      </a: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48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80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1780200" y="2088000"/>
            <a:ext cx="5635800" cy="1157400"/>
          </a:xfrm>
        </p:spPr>
        <p:txBody>
          <a:bodyPr tIns="12240">
            <a:spAutoFit/>
          </a:bodyPr>
          <a:lstStyle/>
          <a:p>
            <a:pPr lvl="0"/>
            <a:r>
              <a:rPr lang="ru-RU" i="0">
                <a:solidFill>
                  <a:srgbClr val="0066CC"/>
                </a:solidFill>
                <a:cs typeface="Mangal" pitchFamily="2"/>
              </a:rPr>
              <a:t>Спасибо за внимание</a:t>
            </a: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Актуальность проекта&#10;(проблематик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6"/>
          <p:cNvSpPr txBox="1">
            <a:spLocks noGrp="1"/>
          </p:cNvSpPr>
          <p:nvPr>
            <p:ph type="body" idx="4294967295"/>
          </p:nvPr>
        </p:nvSpPr>
        <p:spPr>
          <a:xfrm>
            <a:off x="897453" y="1284848"/>
            <a:ext cx="7501680" cy="3613386"/>
          </a:xfrm>
        </p:spPr>
        <p:txBody>
          <a:bodyPr tIns="281520">
            <a:spAutoFit/>
          </a:bodyPr>
          <a:lstStyle/>
          <a:p>
            <a:pPr marL="105480" marR="5040" lvl="0" indent="-12240">
              <a:spcBef>
                <a:spcPts val="1199"/>
              </a:spcBef>
            </a:pPr>
            <a:r>
              <a:rPr lang="ru-RU" sz="1800" dirty="0" smtClean="0">
                <a:solidFill>
                  <a:schemeClr val="tx1"/>
                </a:solidFill>
                <a:latin typeface="Calibri" pitchFamily="18"/>
              </a:rPr>
              <a:t>Результаты </a:t>
            </a:r>
            <a:r>
              <a:rPr lang="ru-RU" sz="1800" dirty="0">
                <a:solidFill>
                  <a:schemeClr val="tx1"/>
                </a:solidFill>
                <a:latin typeface="Calibri" pitchFamily="18"/>
              </a:rPr>
              <a:t>МКДО</a:t>
            </a:r>
          </a:p>
          <a:p>
            <a:pPr marL="105480" marR="5040" lvl="0" indent="-12240">
              <a:spcBef>
                <a:spcPts val="1199"/>
              </a:spcBef>
            </a:pPr>
            <a:r>
              <a:rPr lang="ru-RU" sz="1800" dirty="0">
                <a:solidFill>
                  <a:schemeClr val="tx1"/>
                </a:solidFill>
                <a:latin typeface="Calibri" pitchFamily="18"/>
              </a:rPr>
              <a:t>Результаты НОКО</a:t>
            </a:r>
          </a:p>
          <a:p>
            <a:pPr marL="105480" marR="5040" lvl="0" indent="-12240">
              <a:spcBef>
                <a:spcPts val="1199"/>
              </a:spcBef>
            </a:pPr>
            <a:r>
              <a:rPr lang="ru-RU" sz="1800" dirty="0">
                <a:solidFill>
                  <a:schemeClr val="tx1"/>
                </a:solidFill>
                <a:latin typeface="Calibri" pitchFamily="18"/>
              </a:rPr>
              <a:t>Опрос родителей</a:t>
            </a:r>
          </a:p>
          <a:p>
            <a:pPr marL="105480" marR="5040" indent="-12240">
              <a:spcBef>
                <a:spcPts val="1199"/>
              </a:spcBef>
            </a:pPr>
            <a:r>
              <a:rPr lang="ru-RU" sz="1800" dirty="0" smtClean="0">
                <a:solidFill>
                  <a:srgbClr val="0070C0"/>
                </a:solidFill>
                <a:latin typeface="Calibri" pitchFamily="18"/>
              </a:rPr>
              <a:t>Промежуточный анализ реализации программы развития 2023-2026</a:t>
            </a:r>
          </a:p>
          <a:p>
            <a:pPr marL="105480" marR="5040" indent="-12240">
              <a:spcBef>
                <a:spcPts val="1199"/>
              </a:spcBef>
            </a:pPr>
            <a:r>
              <a:rPr lang="ru-RU" sz="1800" dirty="0" smtClean="0">
                <a:solidFill>
                  <a:srgbClr val="0070C0"/>
                </a:solidFill>
                <a:latin typeface="Calibri" pitchFamily="18"/>
              </a:rPr>
              <a:t>Совещание «Мозговой штурм» управленческой команды ДОУ</a:t>
            </a:r>
            <a:endParaRPr lang="ru-RU" sz="1800" dirty="0" smtClean="0">
              <a:solidFill>
                <a:srgbClr val="0070C0"/>
              </a:solidFill>
              <a:latin typeface="Calibri" pitchFamily="18"/>
            </a:endParaRPr>
          </a:p>
          <a:p>
            <a:pPr marL="105480" marR="5040" lvl="0" indent="-12240">
              <a:spcBef>
                <a:spcPts val="1199"/>
              </a:spcBef>
            </a:pPr>
            <a:endParaRPr lang="ru-RU" sz="1800" dirty="0">
              <a:solidFill>
                <a:srgbClr val="001F5F"/>
              </a:solidFill>
              <a:latin typeface="Calibri" pitchFamily="18"/>
            </a:endParaRPr>
          </a:p>
        </p:txBody>
      </p:sp>
      <p:pic>
        <p:nvPicPr>
          <p:cNvPr id="3" name="object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bject 8"/>
          <p:cNvSpPr txBox="1">
            <a:spLocks noGrp="1"/>
          </p:cNvSpPr>
          <p:nvPr>
            <p:ph type="title" idx="4294967295"/>
          </p:nvPr>
        </p:nvSpPr>
        <p:spPr>
          <a:xfrm>
            <a:off x="2376000" y="360000"/>
            <a:ext cx="4311720" cy="1157400"/>
          </a:xfrm>
        </p:spPr>
        <p:txBody>
          <a:bodyPr tIns="12240">
            <a:spAutoFit/>
          </a:bodyPr>
          <a:lstStyle/>
          <a:p>
            <a:pPr marL="36720" lvl="0">
              <a:spcBef>
                <a:spcPts val="96"/>
              </a:spcBef>
            </a:pPr>
            <a:r>
              <a:rPr lang="ru-RU" sz="2000" b="0" i="0">
                <a:solidFill>
                  <a:srgbClr val="C00000"/>
                </a:solidFill>
                <a:latin typeface="Georgia" pitchFamily="18"/>
              </a:rPr>
              <a:t>Актуальность (проблематика)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2600" y="228240"/>
            <a:ext cx="8159400" cy="6414112"/>
          </a:xfrm>
        </p:spPr>
        <p:txBody>
          <a:bodyPr tIns="12240">
            <a:spAutoFit/>
          </a:bodyPr>
          <a:lstStyle/>
          <a:p>
            <a:pPr lvl="0" algn="l"/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Реализация программы развития 2023-2026 годы</a:t>
            </a:r>
            <a:br>
              <a:rPr lang="ru-RU" sz="2000" i="0" dirty="0" smtClean="0">
                <a:solidFill>
                  <a:srgbClr val="0066CC"/>
                </a:solidFill>
                <a:cs typeface="Mangal" pitchFamily="2"/>
              </a:rPr>
            </a:br>
            <a:r>
              <a:rPr lang="ru-RU" sz="1800" b="0" i="0" dirty="0">
                <a:solidFill>
                  <a:srgbClr val="000000"/>
                </a:solidFill>
                <a:cs typeface="Mangal" pitchFamily="2"/>
              </a:rPr>
              <a:t/>
            </a:r>
            <a:br>
              <a:rPr lang="ru-RU" sz="1800" b="0" i="0" dirty="0">
                <a:solidFill>
                  <a:srgbClr val="000000"/>
                </a:solidFill>
                <a:cs typeface="Mangal" pitchFamily="2"/>
              </a:rPr>
            </a:br>
            <a:r>
              <a:rPr lang="ru-RU" sz="1800" b="0" i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основных образовательных программ дошкольного образования и начального образования.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0" i="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управления образовательной организацией, в том числе документооборота.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открытой и доступной системы дополнительного образования для развития детских способностей.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Модернизация развивающей предметно-пространственной среды и материально-технической базы организации.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безопасности в организации в отношении детей и работников, посетителей.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Сотрудничество с социальными партнерами для разностороннего развития детей.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</a:t>
            </a:r>
            <a:r>
              <a:rPr lang="ru-RU" sz="1800" b="0" i="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конкурентоспособностиорганизации</a:t>
            </a: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путем предоставления широкого спектра качества образовательных, коррекционных с информационно-</a:t>
            </a:r>
            <a:r>
              <a:rPr lang="ru-RU" sz="1800" b="0" i="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простанственных</a:t>
            </a: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услуг, введение в практику работы </a:t>
            </a:r>
            <a:r>
              <a:rPr lang="ru-RU" sz="1800" b="0" i="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органихзации</a:t>
            </a: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новых форм дошкольного образования.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эффективного, результативного функционирования и стабильного роста профессиональной компетентности коллектива.</a:t>
            </a:r>
            <a:b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Оказание психолого-педагогической поддержки семьи с повышения компетентности родителей в </a:t>
            </a:r>
            <a:r>
              <a:rPr lang="ru-RU" sz="1800" b="0" i="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воспросах</a:t>
            </a:r>
            <a:r>
              <a:rPr lang="ru-RU" sz="1800" b="0" i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развития, образования, охраны </a:t>
            </a:r>
            <a:r>
              <a:rPr lang="ru-RU" sz="2000" b="0" i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i="0" dirty="0">
                <a:solidFill>
                  <a:srgbClr val="558E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i="0" dirty="0">
                <a:solidFill>
                  <a:srgbClr val="558E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0" i="0" dirty="0">
              <a:solidFill>
                <a:srgbClr val="558E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ject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5087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Управленческо-кадровый аспект про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1422359" y="493920"/>
            <a:ext cx="6619679" cy="1157400"/>
          </a:xfrm>
        </p:spPr>
        <p:txBody>
          <a:bodyPr tIns="12240">
            <a:spAutoFit/>
          </a:bodyPr>
          <a:lstStyle/>
          <a:p>
            <a:pPr marL="12600" lvl="0">
              <a:spcBef>
                <a:spcPts val="96"/>
              </a:spcBef>
            </a:pPr>
            <a:r>
              <a:rPr lang="ru-RU" sz="2000" i="0">
                <a:solidFill>
                  <a:srgbClr val="0066CC"/>
                </a:solidFill>
                <a:cs typeface="Mangal" pitchFamily="2"/>
              </a:rPr>
              <a:t>Направления развития</a:t>
            </a:r>
          </a:p>
        </p:txBody>
      </p:sp>
      <p:sp>
        <p:nvSpPr>
          <p:cNvPr id="3" name="object 3"/>
          <p:cNvSpPr/>
          <p:nvPr/>
        </p:nvSpPr>
        <p:spPr>
          <a:xfrm>
            <a:off x="352800" y="1080000"/>
            <a:ext cx="8647200" cy="2420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12600" rIns="0" bIns="0" anchor="t" anchorCtr="0" compatLnSpc="0">
            <a:spAutoFit/>
          </a:bodyPr>
          <a:lstStyle/>
          <a:p>
            <a:pPr marL="12600" marR="0" lvl="0" indent="0" rtl="0" hangingPunct="0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- </a:t>
            </a:r>
            <a:r>
              <a:rPr lang="ru-RU" sz="1800" i="0" u="none" strike="noStrike" kern="1200" spc="0" dirty="0" err="1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воспитательно</a:t>
            </a: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- образовательный процесс</a:t>
            </a:r>
          </a:p>
          <a:p>
            <a:pPr marL="12600" marR="0" lvl="0" indent="0" rtl="0" hangingPunct="0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- дополнительное образование</a:t>
            </a:r>
          </a:p>
          <a:p>
            <a:pPr marL="12600" marR="0" lvl="0" indent="0" rtl="0" hangingPunct="0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- МТБ с РППС</a:t>
            </a:r>
          </a:p>
          <a:p>
            <a:pPr marL="12600" marR="0" lvl="0" indent="0" rtl="0" hangingPunct="0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- обеспечение безопасности</a:t>
            </a:r>
          </a:p>
          <a:p>
            <a:pPr marL="12600" marR="0" lvl="0" indent="0" rtl="0" hangingPunct="0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- работа с кадрами</a:t>
            </a:r>
          </a:p>
          <a:p>
            <a:pPr marL="12600" marR="0" lvl="0" indent="0" rtl="0" hangingPunct="0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- работа с родителями (</a:t>
            </a:r>
            <a:r>
              <a:rPr lang="ru-RU" sz="1800" i="0" u="none" strike="noStrike" kern="1200" spc="0" dirty="0" err="1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занными</a:t>
            </a:r>
            <a:r>
              <a:rPr lang="ru-RU" sz="180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Times New Roman" pitchFamily="2"/>
              </a:rPr>
              <a:t> представителями)</a:t>
            </a: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2600" y="1584000"/>
            <a:ext cx="8159400" cy="4220280"/>
          </a:xfrm>
        </p:spPr>
        <p:txBody>
          <a:bodyPr tIns="12240">
            <a:spAutoFit/>
          </a:bodyPr>
          <a:lstStyle/>
          <a:p>
            <a:pPr lvl="0" algn="l"/>
            <a:r>
              <a:rPr lang="ru-RU" sz="2000" i="0">
                <a:solidFill>
                  <a:srgbClr val="FF0000"/>
                </a:solidFill>
                <a:cs typeface="Mangal" pitchFamily="2"/>
              </a:rPr>
              <a:t>Цель:</a:t>
            </a:r>
            <a:r>
              <a:rPr lang="ru-RU" sz="2000" b="0" i="0">
                <a:solidFill>
                  <a:srgbClr val="FF0000"/>
                </a:solidFill>
                <a:cs typeface="Mangal" pitchFamily="2"/>
              </a:rPr>
              <a:t> </a:t>
            </a:r>
            <a:r>
              <a:rPr lang="ru-RU" sz="2000" b="0" i="0">
                <a:solidFill>
                  <a:srgbClr val="000000"/>
                </a:solidFill>
                <a:cs typeface="Times New Roman" pitchFamily="18"/>
              </a:rPr>
              <a:t>Создание условий для функционирования ДОУ как открытого, современного учреждения, реализующего качественные образовательные услуги через создание личностно развивающей образовательной и воспитывающей среды.</a:t>
            </a:r>
            <a:r>
              <a:rPr lang="ru-RU" sz="2000" b="0" i="0">
                <a:solidFill>
                  <a:srgbClr val="000000"/>
                </a:solidFill>
                <a:cs typeface="Mangal" pitchFamily="2"/>
              </a:rPr>
              <a:t/>
            </a:r>
            <a:br>
              <a:rPr lang="ru-RU" sz="2000" b="0" i="0">
                <a:solidFill>
                  <a:srgbClr val="000000"/>
                </a:solidFill>
                <a:cs typeface="Mangal" pitchFamily="2"/>
              </a:rPr>
            </a:br>
            <a:r>
              <a:rPr lang="ru-RU" sz="2000" b="0" i="0">
                <a:solidFill>
                  <a:srgbClr val="000000"/>
                </a:solidFill>
                <a:cs typeface="Mangal" pitchFamily="2"/>
              </a:rPr>
              <a:t/>
            </a:r>
            <a:br>
              <a:rPr lang="ru-RU" sz="2000" b="0" i="0">
                <a:solidFill>
                  <a:srgbClr val="000000"/>
                </a:solidFill>
                <a:cs typeface="Mangal" pitchFamily="2"/>
              </a:rPr>
            </a:br>
            <a:r>
              <a:rPr lang="ru-RU" sz="1800" b="0" i="0">
                <a:solidFill>
                  <a:srgbClr val="000000"/>
                </a:solidFill>
                <a:latin typeface="Calibri" pitchFamily="18"/>
                <a:cs typeface="Mangal" pitchFamily="2"/>
              </a:rPr>
              <a:t/>
            </a:r>
            <a:br>
              <a:rPr lang="ru-RU" sz="1800" b="0" i="0">
                <a:solidFill>
                  <a:srgbClr val="000000"/>
                </a:solidFill>
                <a:latin typeface="Calibri" pitchFamily="18"/>
                <a:cs typeface="Mangal" pitchFamily="2"/>
              </a:rPr>
            </a:br>
            <a:r>
              <a:rPr lang="ru-RU" sz="2000" b="0" i="0">
                <a:solidFill>
                  <a:srgbClr val="000000"/>
                </a:solidFill>
              </a:rPr>
              <a:t/>
            </a:r>
            <a:br>
              <a:rPr lang="ru-RU" sz="2000" b="0" i="0">
                <a:solidFill>
                  <a:srgbClr val="000000"/>
                </a:solidFill>
              </a:rPr>
            </a:br>
            <a:r>
              <a:rPr lang="ru-RU" sz="1800" b="0" i="0">
                <a:solidFill>
                  <a:srgbClr val="558ED5"/>
                </a:solidFill>
                <a:latin typeface="Calibri" pitchFamily="18"/>
                <a:cs typeface="Mangal" pitchFamily="2"/>
              </a:rPr>
              <a:t/>
            </a:r>
            <a:br>
              <a:rPr lang="ru-RU" sz="1800" b="0" i="0">
                <a:solidFill>
                  <a:srgbClr val="558ED5"/>
                </a:solidFill>
                <a:latin typeface="Calibri" pitchFamily="18"/>
                <a:cs typeface="Mangal" pitchFamily="2"/>
              </a:rPr>
            </a:br>
            <a:endParaRPr lang="ru-RU" sz="1800" b="0" i="0">
              <a:solidFill>
                <a:srgbClr val="558ED5"/>
              </a:solidFill>
              <a:latin typeface="Calibri" pitchFamily="18"/>
              <a:cs typeface="Mangal" pitchFamily="2"/>
            </a:endParaRPr>
          </a:p>
        </p:txBody>
      </p:sp>
      <p:pic>
        <p:nvPicPr>
          <p:cNvPr id="3" name="object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2600" y="228240"/>
            <a:ext cx="8159400" cy="6657479"/>
          </a:xfrm>
        </p:spPr>
        <p:txBody>
          <a:bodyPr tIns="12240">
            <a:spAutoFit/>
          </a:bodyPr>
          <a:lstStyle/>
          <a:p>
            <a:pPr lvl="0" algn="l"/>
            <a:r>
              <a:rPr lang="ru-RU" sz="2000" i="0" dirty="0">
                <a:solidFill>
                  <a:srgbClr val="0066CC"/>
                </a:solidFill>
                <a:cs typeface="Mangal" pitchFamily="2"/>
              </a:rPr>
              <a:t>Задачи:</a:t>
            </a:r>
            <a:r>
              <a:rPr lang="ru-RU" sz="1800" b="0" i="0" dirty="0">
                <a:solidFill>
                  <a:srgbClr val="000000"/>
                </a:solidFill>
                <a:cs typeface="Mangal" pitchFamily="2"/>
              </a:rPr>
              <a:t/>
            </a:r>
            <a:br>
              <a:rPr lang="ru-RU" sz="1800" b="0" i="0" dirty="0">
                <a:solidFill>
                  <a:srgbClr val="000000"/>
                </a:solidFill>
                <a:cs typeface="Mangal" pitchFamily="2"/>
              </a:rPr>
            </a:br>
            <a:r>
              <a:rPr lang="ru-RU" sz="1800" b="0" i="0" kern="0" dirty="0">
                <a:solidFill>
                  <a:srgbClr val="000000"/>
                </a:solidFill>
                <a:latin typeface="Calibri" pitchFamily="18"/>
                <a:cs typeface="Mangal" pitchFamily="2"/>
              </a:rPr>
              <a:t>•	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Обеспечить вариативность и разнообразие содержания </a:t>
            </a:r>
            <a:r>
              <a:rPr lang="ru-RU" sz="1800" b="0" i="0" dirty="0" err="1">
                <a:solidFill>
                  <a:srgbClr val="000000"/>
                </a:solidFill>
                <a:cs typeface="Times New Roman" pitchFamily="18"/>
              </a:rPr>
              <a:t>воспитательно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-образовательного процесса и организационных форм дошкольного образования, возможности формирования образовательной деятельности различной направленности с учетом образовательных потребностей, способностей и состояния здоровья детей.</a:t>
            </a:r>
            <a:br>
              <a:rPr lang="ru-RU" sz="1800" b="0" i="0" dirty="0">
                <a:solidFill>
                  <a:srgbClr val="000000"/>
                </a:solidFill>
                <a:cs typeface="Times New Roman" pitchFamily="18"/>
              </a:rPr>
            </a:br>
            <a:r>
              <a:rPr lang="ru-RU" sz="1800" b="0" i="0" kern="0" dirty="0">
                <a:solidFill>
                  <a:srgbClr val="000000"/>
                </a:solidFill>
                <a:cs typeface="Mangal" pitchFamily="2"/>
              </a:rPr>
              <a:t>•	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Расширить спектр дополнительных образовательных </a:t>
            </a:r>
            <a:r>
              <a:rPr lang="ru-RU" sz="1800" b="0" i="0" dirty="0" smtClean="0">
                <a:solidFill>
                  <a:srgbClr val="000000"/>
                </a:solidFill>
                <a:cs typeface="Times New Roman" pitchFamily="18"/>
              </a:rPr>
              <a:t>услуг.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/>
            </a:r>
            <a:br>
              <a:rPr lang="ru-RU" sz="1800" b="0" i="0" dirty="0">
                <a:solidFill>
                  <a:srgbClr val="000000"/>
                </a:solidFill>
                <a:cs typeface="Times New Roman" pitchFamily="18"/>
              </a:rPr>
            </a:br>
            <a:r>
              <a:rPr lang="ru-RU" sz="1800" b="0" i="0" kern="0" dirty="0">
                <a:solidFill>
                  <a:srgbClr val="000000"/>
                </a:solidFill>
                <a:cs typeface="Mangal" pitchFamily="2"/>
              </a:rPr>
              <a:t>•	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Продолжить преобразовывать развивающую предметно-пространственную среду в соответствии с рекомендациями ЛРОС и обогащать материально-</a:t>
            </a:r>
            <a:r>
              <a:rPr lang="ru-RU" sz="1800" b="0" i="0" dirty="0" err="1">
                <a:solidFill>
                  <a:srgbClr val="000000"/>
                </a:solidFill>
                <a:cs typeface="Times New Roman" pitchFamily="18"/>
              </a:rPr>
              <a:t>техническоую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  базу.</a:t>
            </a:r>
            <a:br>
              <a:rPr lang="ru-RU" sz="1800" b="0" i="0" dirty="0">
                <a:solidFill>
                  <a:srgbClr val="000000"/>
                </a:solidFill>
                <a:cs typeface="Times New Roman" pitchFamily="18"/>
              </a:rPr>
            </a:br>
            <a:r>
              <a:rPr lang="ru-RU" sz="1800" b="0" i="0" kern="0" dirty="0">
                <a:solidFill>
                  <a:srgbClr val="000000"/>
                </a:solidFill>
                <a:cs typeface="Mangal" pitchFamily="2"/>
              </a:rPr>
              <a:t>•	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Усилить меры безопасности, в том числе антитеррористической защищенности объектов организации в отношении детей и работников, посетителей.</a:t>
            </a:r>
            <a:br>
              <a:rPr lang="ru-RU" sz="1800" b="0" i="0" dirty="0">
                <a:solidFill>
                  <a:srgbClr val="000000"/>
                </a:solidFill>
                <a:cs typeface="Times New Roman" pitchFamily="18"/>
              </a:rPr>
            </a:br>
            <a:r>
              <a:rPr lang="ru-RU" sz="1800" b="0" i="0" kern="0" dirty="0">
                <a:solidFill>
                  <a:srgbClr val="000000"/>
                </a:solidFill>
                <a:cs typeface="Mangal" pitchFamily="2"/>
              </a:rPr>
              <a:t>•	Повысить квалификацию и профессиональное мастерство </a:t>
            </a:r>
            <a:r>
              <a:rPr lang="ru-RU" sz="1800" b="0" i="0" kern="0" dirty="0" err="1">
                <a:solidFill>
                  <a:srgbClr val="000000"/>
                </a:solidFill>
                <a:cs typeface="Mangal" pitchFamily="2"/>
              </a:rPr>
              <a:t>педагогочаеских</a:t>
            </a:r>
            <a:r>
              <a:rPr lang="ru-RU" sz="1800" b="0" i="0" kern="0" dirty="0">
                <a:solidFill>
                  <a:srgbClr val="000000"/>
                </a:solidFill>
                <a:cs typeface="Mangal" pitchFamily="2"/>
              </a:rPr>
              <a:t> кадров в освоении и применении педагогических средств, необходимых для реализации современных образовательных технологий, обеспечивающих пространство  детской инициативы, выбора, самореализации.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/>
            </a:r>
            <a:br>
              <a:rPr lang="ru-RU" sz="1800" b="0" i="0" dirty="0">
                <a:solidFill>
                  <a:srgbClr val="000000"/>
                </a:solidFill>
                <a:cs typeface="Times New Roman" pitchFamily="18"/>
              </a:rPr>
            </a:br>
            <a:r>
              <a:rPr lang="ru-RU" sz="1800" b="0" i="0" kern="0" dirty="0">
                <a:solidFill>
                  <a:srgbClr val="000000"/>
                </a:solidFill>
                <a:cs typeface="Mangal" pitchFamily="2"/>
              </a:rPr>
              <a:t>•	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Продолжить поиск и внедрение новых форм психолого-педагогической поддержки семьи и активизации позиции родителей в реализации </a:t>
            </a:r>
            <a:r>
              <a:rPr lang="ru-RU" sz="1800" b="0" i="0" dirty="0" err="1">
                <a:solidFill>
                  <a:srgbClr val="000000"/>
                </a:solidFill>
                <a:cs typeface="Times New Roman" pitchFamily="18"/>
              </a:rPr>
              <a:t>воспитательно</a:t>
            </a:r>
            <a:r>
              <a:rPr lang="ru-RU" sz="1800" b="0" i="0" dirty="0">
                <a:solidFill>
                  <a:srgbClr val="000000"/>
                </a:solidFill>
                <a:cs typeface="Times New Roman" pitchFamily="18"/>
              </a:rPr>
              <a:t>-образовательного процесса.</a:t>
            </a:r>
            <a:r>
              <a:rPr lang="ru-RU" sz="1800" b="0" i="0" dirty="0">
                <a:solidFill>
                  <a:srgbClr val="000000"/>
                </a:solidFill>
                <a:latin typeface="Calibri" pitchFamily="18"/>
                <a:cs typeface="Mangal" pitchFamily="2"/>
              </a:rPr>
              <a:t/>
            </a:r>
            <a:br>
              <a:rPr lang="ru-RU" sz="1800" b="0" i="0" dirty="0">
                <a:solidFill>
                  <a:srgbClr val="000000"/>
                </a:solidFill>
                <a:latin typeface="Calibri" pitchFamily="18"/>
                <a:cs typeface="Mangal" pitchFamily="2"/>
              </a:rPr>
            </a:br>
            <a:r>
              <a:rPr lang="ru-RU" sz="2000" b="0" i="0" dirty="0">
                <a:solidFill>
                  <a:srgbClr val="000000"/>
                </a:solidFill>
              </a:rPr>
              <a:t/>
            </a:r>
            <a:br>
              <a:rPr lang="ru-RU" sz="2000" b="0" i="0" dirty="0">
                <a:solidFill>
                  <a:srgbClr val="000000"/>
                </a:solidFill>
              </a:rPr>
            </a:br>
            <a:r>
              <a:rPr lang="ru-RU" sz="1800" b="0" i="0" dirty="0">
                <a:solidFill>
                  <a:srgbClr val="558ED5"/>
                </a:solidFill>
                <a:latin typeface="Calibri" pitchFamily="18"/>
                <a:cs typeface="Mangal" pitchFamily="2"/>
              </a:rPr>
              <a:t/>
            </a:r>
            <a:br>
              <a:rPr lang="ru-RU" sz="1800" b="0" i="0" dirty="0">
                <a:solidFill>
                  <a:srgbClr val="558ED5"/>
                </a:solidFill>
                <a:latin typeface="Calibri" pitchFamily="18"/>
                <a:cs typeface="Mangal" pitchFamily="2"/>
              </a:rPr>
            </a:br>
            <a:endParaRPr lang="ru-RU" sz="1800" b="0" i="0" dirty="0">
              <a:solidFill>
                <a:srgbClr val="558ED5"/>
              </a:solidFill>
              <a:latin typeface="Calibri" pitchFamily="18"/>
              <a:cs typeface="Mangal" pitchFamily="2"/>
            </a:endParaRPr>
          </a:p>
        </p:txBody>
      </p:sp>
      <p:pic>
        <p:nvPicPr>
          <p:cNvPr id="3" name="object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Перспективы развития площад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7561" y="280080"/>
            <a:ext cx="8229600" cy="320136"/>
          </a:xfrm>
        </p:spPr>
        <p:txBody>
          <a:bodyPr wrap="square" tIns="12240">
            <a:spAutoFit/>
          </a:bodyPr>
          <a:lstStyle/>
          <a:p>
            <a:pPr marL="12600" lvl="0">
              <a:spcBef>
                <a:spcPts val="96"/>
              </a:spcBef>
            </a:pPr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Направление: </a:t>
            </a:r>
            <a:r>
              <a:rPr lang="ru-RU" sz="2000" i="0" dirty="0" err="1" smtClean="0">
                <a:solidFill>
                  <a:srgbClr val="0066CC"/>
                </a:solidFill>
                <a:cs typeface="Mangal" pitchFamily="2"/>
              </a:rPr>
              <a:t>воспитательно</a:t>
            </a:r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-образовательный процесс</a:t>
            </a:r>
            <a:endParaRPr lang="ru-RU" sz="2000" i="0" dirty="0">
              <a:solidFill>
                <a:srgbClr val="0066CC"/>
              </a:solidFill>
              <a:cs typeface="Mangal" pitchFamily="2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21381"/>
              </p:ext>
            </p:extLst>
          </p:nvPr>
        </p:nvGraphicFramePr>
        <p:xfrm>
          <a:off x="111512" y="600217"/>
          <a:ext cx="8787161" cy="5334000"/>
        </p:xfrm>
        <a:graphic>
          <a:graphicData uri="http://schemas.openxmlformats.org/drawingml/2006/table">
            <a:tbl>
              <a:tblPr/>
              <a:tblGrid>
                <a:gridCol w="2351192">
                  <a:extLst>
                    <a:ext uri="{9D8B030D-6E8A-4147-A177-3AD203B41FA5}">
                      <a16:colId xmlns:a16="http://schemas.microsoft.com/office/drawing/2014/main" val="2187548753"/>
                    </a:ext>
                  </a:extLst>
                </a:gridCol>
                <a:gridCol w="3837735">
                  <a:extLst>
                    <a:ext uri="{9D8B030D-6E8A-4147-A177-3AD203B41FA5}">
                      <a16:colId xmlns:a16="http://schemas.microsoft.com/office/drawing/2014/main" val="2315791687"/>
                    </a:ext>
                  </a:extLst>
                </a:gridCol>
                <a:gridCol w="2598234">
                  <a:extLst>
                    <a:ext uri="{9D8B030D-6E8A-4147-A177-3AD203B41FA5}">
                      <a16:colId xmlns:a16="http://schemas.microsoft.com/office/drawing/2014/main" val="1347959675"/>
                    </a:ext>
                  </a:extLst>
                </a:gridCol>
              </a:tblGrid>
              <a:tr h="293557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Ожидаемые результаты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4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Целевые 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34069"/>
                  </a:ext>
                </a:extLst>
              </a:tr>
              <a:tr h="3258484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Обеспечить вариативность и разнообразие содержания </a:t>
                      </a:r>
                      <a:r>
                        <a:rPr lang="ru-RU" sz="12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воспитательно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-образовательного процесса и организационных форм ДО, возможностей формирования образовательной деятельности различной направленности с учетом образовательных потребностей, способностей и состояния здоровья детей.</a:t>
                      </a:r>
                      <a:endParaRPr lang="ru-RU" sz="12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Продолжилось внедрение новых форм и технологий организации образовательного процесса: гибкое планирование, подгрупповое обучение,</a:t>
                      </a:r>
                      <a:r>
                        <a:rPr lang="ru-RU" sz="12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сетевое взаимодействие, трансформируемое расписание ОД)</a:t>
                      </a:r>
                      <a:endParaRPr lang="ru-RU" sz="1200" b="0" i="0" u="none" strike="noStrike" kern="1200" spc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Все возрастные группы  работают в инновационном   режиме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используя педагогические </a:t>
                      </a:r>
                      <a:r>
                        <a:rPr lang="ru-RU" sz="12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технологии, направленные на индивидуализацию, развитие инициативы и самостоятельности 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детей</a:t>
                      </a:r>
                      <a:r>
                        <a:rPr lang="ru-RU" sz="12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(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работа по центрам, проектная деятельность, детский совет, загадка дня и </a:t>
                      </a:r>
                      <a:r>
                        <a:rPr lang="ru-RU" sz="12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т.д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)</a:t>
                      </a:r>
                      <a:endParaRPr lang="ru-RU" sz="12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2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В </a:t>
                      </a:r>
                      <a:r>
                        <a:rPr lang="ru-RU" sz="12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организации проводятся мероприятия по преемственности: родительские собрания с приглашением учителей, взаимное посещение занятий, экскурсии в школу, встречи с первоклассниками, День открытых дверей, совместное обсуждение результатов подготовленности выпускников.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Созданы условия для получения дошкольного образования детьми с различными особенностями и потребностями, с ОВЗ, инвалидами, мигрантами , часто болеющими и </a:t>
                      </a:r>
                      <a:r>
                        <a:rPr lang="ru-RU" sz="12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др</a:t>
                      </a: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категориями (группы компенсирующей направленности для детей от 3-х</a:t>
                      </a:r>
                      <a:r>
                        <a:rPr lang="ru-RU" sz="12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лет)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Реализация проектов «Книга замечательных людей </a:t>
                      </a:r>
                      <a:r>
                        <a:rPr lang="ru-RU" sz="1200" b="0" i="0" u="none" strike="noStrike" kern="1200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Курагинского</a:t>
                      </a:r>
                      <a:r>
                        <a:rPr lang="ru-RU" sz="12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района», «Гость дня», «История оного камня», «Выходные с бабушкой», «Дерево из моего сада».</a:t>
                      </a:r>
                      <a:endParaRPr lang="ru-RU" sz="1200" b="0" i="0" u="none" strike="noStrike" kern="1200" spc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2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2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Удовлетворенность более 90% участников образовательных отношений качеством предоставляемых образовательных услуг. </a:t>
                      </a:r>
                      <a:endParaRPr lang="ru-RU" sz="1200" b="0" i="0" u="none" strike="noStrike" kern="1200" spc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Высокий </a:t>
                      </a:r>
                      <a:r>
                        <a:rPr lang="ru-RU" sz="12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% выпускников ДОУ, успешно обучаются в первом классе школы.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2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100% педагогов принимают участие в РМО, представляют свой педагогический опыт.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По результатам НОКО более 90% респондентов удовлетворены качеством организации образовательного процесса.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В ДОУ функционируют  2 инновационные площадки. 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Наличие в ДОУ групп согласно индивидуальным особенностям детей: общеразвивающие, компенсирующие, комбинированные, разновозрастные.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Создана программа по патриотическому воспитанию «Мой Курагинский район»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200" b="0" i="0" u="none" strike="noStrike" kern="1200" spc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2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75365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7561" y="280080"/>
            <a:ext cx="8229600" cy="320136"/>
          </a:xfrm>
        </p:spPr>
        <p:txBody>
          <a:bodyPr wrap="square" tIns="12240">
            <a:spAutoFit/>
          </a:bodyPr>
          <a:lstStyle/>
          <a:p>
            <a:pPr marL="12600" lvl="0">
              <a:spcBef>
                <a:spcPts val="96"/>
              </a:spcBef>
            </a:pPr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Направление: Дополнительное образование</a:t>
            </a:r>
            <a:endParaRPr lang="ru-RU" sz="2000" i="0" dirty="0">
              <a:solidFill>
                <a:srgbClr val="0066CC"/>
              </a:solidFill>
              <a:cs typeface="Mangal" pitchFamily="2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390382"/>
              </p:ext>
            </p:extLst>
          </p:nvPr>
        </p:nvGraphicFramePr>
        <p:xfrm>
          <a:off x="434898" y="1126272"/>
          <a:ext cx="8240750" cy="5303520"/>
        </p:xfrm>
        <a:graphic>
          <a:graphicData uri="http://schemas.openxmlformats.org/drawingml/2006/table">
            <a:tbl>
              <a:tblPr/>
              <a:tblGrid>
                <a:gridCol w="2297419">
                  <a:extLst>
                    <a:ext uri="{9D8B030D-6E8A-4147-A177-3AD203B41FA5}">
                      <a16:colId xmlns:a16="http://schemas.microsoft.com/office/drawing/2014/main" val="2012060640"/>
                    </a:ext>
                  </a:extLst>
                </a:gridCol>
                <a:gridCol w="2967374">
                  <a:extLst>
                    <a:ext uri="{9D8B030D-6E8A-4147-A177-3AD203B41FA5}">
                      <a16:colId xmlns:a16="http://schemas.microsoft.com/office/drawing/2014/main" val="2300892406"/>
                    </a:ext>
                  </a:extLst>
                </a:gridCol>
                <a:gridCol w="2975957">
                  <a:extLst>
                    <a:ext uri="{9D8B030D-6E8A-4147-A177-3AD203B41FA5}">
                      <a16:colId xmlns:a16="http://schemas.microsoft.com/office/drawing/2014/main" val="4174787346"/>
                    </a:ext>
                  </a:extLst>
                </a:gridCol>
              </a:tblGrid>
              <a:tr h="505330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Ожидаемые результаты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Целевые индикаторы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248327"/>
                  </a:ext>
                </a:extLst>
              </a:tr>
              <a:tr h="4122427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Расширить спектр дополнительных образовательных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услуг</a:t>
                      </a:r>
                      <a:endParaRPr lang="ru-RU" sz="1600" b="1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Разработаны и реализуются программы дополнительного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образования</a:t>
                      </a:r>
                      <a:r>
                        <a:rPr lang="ru-RU" sz="16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физкультурно-оздоровительной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и естественно-научной направленности.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Охват   программами ДО  детей с 3 лет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 Продолжено взаимодействие по реализации программ ДО с РРЦ и Центром  СТЭК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None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- 80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%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воспитанников от 3 до 8 лет 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включены в реализацию дополнительного образования;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45000"/>
                        <a:buFont typeface="StarSymbol"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более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90% родителей по результатам НОКО удовлетворены качеством организации  дополнительного образования в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ДОУ.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45000"/>
                        <a:buFont typeface="StarSymbol"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в</a:t>
                      </a:r>
                      <a:r>
                        <a:rPr lang="ru-RU" sz="16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системе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Навигатор представлены программы ДО по всем образовательным областям, реализуемых на базе ДОУ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45000"/>
                        <a:buFont typeface="StarSymbol"/>
                        <a:buNone/>
                        <a:tabLst/>
                        <a:defRPr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заключены договора по сетевому взаимодействию с РРЦ и Центром  СТЭК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45000"/>
                        <a:buFont typeface="StarSymbol"/>
                        <a:buNone/>
                        <a:tabLst/>
                        <a:defRPr/>
                      </a:pPr>
                      <a:endParaRPr lang="ru-RU" sz="1600" b="0" i="0" u="none" strike="noStrike" kern="1200" spc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45000"/>
                        <a:buFontTx/>
                        <a:buChar char="-"/>
                        <a:tabLst/>
                        <a:defRPr/>
                      </a:pPr>
                      <a:endParaRPr lang="ru-RU" sz="1600" b="0" i="0" u="none" strike="noStrike" kern="1200" spc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45000"/>
                        <a:buFont typeface="StarSymbol"/>
                        <a:buChar char="-"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19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13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57561" y="280080"/>
            <a:ext cx="8229600" cy="320136"/>
          </a:xfrm>
        </p:spPr>
        <p:txBody>
          <a:bodyPr wrap="square" tIns="12240">
            <a:spAutoFit/>
          </a:bodyPr>
          <a:lstStyle/>
          <a:p>
            <a:pPr marL="12600" lvl="0">
              <a:spcBef>
                <a:spcPts val="96"/>
              </a:spcBef>
            </a:pPr>
            <a:r>
              <a:rPr lang="ru-RU" sz="2000" i="0" dirty="0" smtClean="0">
                <a:solidFill>
                  <a:srgbClr val="0066CC"/>
                </a:solidFill>
                <a:cs typeface="Mangal" pitchFamily="2"/>
              </a:rPr>
              <a:t>Направление: МТБ и РППС</a:t>
            </a:r>
            <a:endParaRPr lang="ru-RU" sz="2000" i="0" dirty="0">
              <a:solidFill>
                <a:srgbClr val="0066CC"/>
              </a:solidFill>
              <a:cs typeface="Mangal" pitchFamily="2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124479" y="5879520"/>
            <a:ext cx="1019159" cy="9781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34463"/>
              </p:ext>
            </p:extLst>
          </p:nvPr>
        </p:nvGraphicFramePr>
        <p:xfrm>
          <a:off x="390293" y="769434"/>
          <a:ext cx="8519530" cy="6094007"/>
        </p:xfrm>
        <a:graphic>
          <a:graphicData uri="http://schemas.openxmlformats.org/drawingml/2006/table">
            <a:tbl>
              <a:tblPr/>
              <a:tblGrid>
                <a:gridCol w="1996068">
                  <a:extLst>
                    <a:ext uri="{9D8B030D-6E8A-4147-A177-3AD203B41FA5}">
                      <a16:colId xmlns:a16="http://schemas.microsoft.com/office/drawing/2014/main" val="3264982639"/>
                    </a:ext>
                  </a:extLst>
                </a:gridCol>
                <a:gridCol w="3501483">
                  <a:extLst>
                    <a:ext uri="{9D8B030D-6E8A-4147-A177-3AD203B41FA5}">
                      <a16:colId xmlns:a16="http://schemas.microsoft.com/office/drawing/2014/main" val="941054679"/>
                    </a:ext>
                  </a:extLst>
                </a:gridCol>
                <a:gridCol w="3021979">
                  <a:extLst>
                    <a:ext uri="{9D8B030D-6E8A-4147-A177-3AD203B41FA5}">
                      <a16:colId xmlns:a16="http://schemas.microsoft.com/office/drawing/2014/main" val="4052343897"/>
                    </a:ext>
                  </a:extLst>
                </a:gridCol>
              </a:tblGrid>
              <a:tr h="638087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Ожидаемые результаты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Целевые индикаторы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032727"/>
                  </a:ext>
                </a:extLst>
              </a:tr>
              <a:tr h="4807279"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Продолжить преобразовывать развивающую предметно-пространственную среду в соответствии с рекомендациями ЛРОС и обогащать материально-</a:t>
                      </a:r>
                      <a:r>
                        <a:rPr lang="ru-RU" sz="1600" b="0" i="0" u="none" strike="noStrike" kern="1200" spc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техническоую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 базу.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Реализация проекта «Экологическая тропа»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Обновление оборудования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территории ДОУ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Качественное использование помещений ДОУ за пределами групповых ячеек и кабинетов узких специалистов</a:t>
                      </a: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Во всех группах ДОУ  реализуются технологии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пространственного-моделирования среды.</a:t>
                      </a: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В ДОУ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оборудованы: лаборатория,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изо-студия,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библиотека </a:t>
                      </a: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-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Центры активности в группах ДОУ соответствуют принципу </a:t>
                      </a:r>
                      <a:r>
                        <a:rPr lang="ru-RU" sz="1600" b="0" i="0" u="none" strike="noStrike" kern="1200" spc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автодидактичности</a:t>
                      </a: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0" marR="0" lvl="0" indent="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В группах </a:t>
                      </a:r>
                      <a:r>
                        <a:rPr lang="ru-RU" sz="1600" b="0" i="0" u="none" strike="noStrike" kern="1200" spc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учеличилось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количество и разнообразие детской деятельности с  неструктурированным материалом: он применяется в игре, для изготовления </a:t>
                      </a:r>
                      <a:r>
                        <a:rPr lang="ru-RU" sz="1600" b="0" i="0" u="none" strike="noStrike" kern="1200" spc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аттрибутов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, при оформлении РППС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360" marR="0" lvl="0" indent="-17100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Сделана навигация на территории ДОУ</a:t>
                      </a:r>
                    </a:p>
                    <a:p>
                      <a:pPr marL="171360" marR="0" lvl="0" indent="-17100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Открыты станции </a:t>
                      </a: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экологической 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тропы («Огород», «Метеостанция» и </a:t>
                      </a:r>
                      <a:r>
                        <a:rPr lang="ru-RU" sz="1600" b="0" i="0" u="none" strike="noStrike" kern="1200" spc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т.д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)</a:t>
                      </a: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  <a:p>
                      <a:pPr marL="171360" marR="0" lvl="0" indent="-17100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ru-RU" sz="16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- Все группы ДОУ и специалисты и практикуют  «выход за пределы группы»</a:t>
                      </a:r>
                    </a:p>
                    <a:p>
                      <a:pPr marL="286110" marR="0" lvl="0" indent="-28575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tabLst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70%</a:t>
                      </a:r>
                      <a:r>
                        <a:rPr lang="ru-RU" sz="1600" b="0" i="0" u="none" strike="noStrike" kern="1200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 групповых ячеек используют технологии развития детской инициативы и самостоятельности  при оформлении среды (</a:t>
                      </a: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«Говорящая среда», «Умный пол»)</a:t>
                      </a:r>
                    </a:p>
                    <a:p>
                      <a:pPr marL="28611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spc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Microsoft YaHei" pitchFamily="2"/>
                          <a:cs typeface="Times New Roman" pitchFamily="18"/>
                        </a:rPr>
                        <a:t>100% песочниц и скамеек отремонтированы  на территории ДОУ</a:t>
                      </a:r>
                    </a:p>
                    <a:p>
                      <a:pPr marL="286110" marR="0" lvl="0" indent="-285750" algn="just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tabLst/>
                      </a:pPr>
                      <a:endParaRPr lang="ru-RU" sz="16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371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09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бычный 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1069</Words>
  <Application>Microsoft Office PowerPoint</Application>
  <PresentationFormat>Широкоэкранный</PresentationFormat>
  <Paragraphs>122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Microsoft YaHei</vt:lpstr>
      <vt:lpstr>Arial</vt:lpstr>
      <vt:lpstr>Calibri</vt:lpstr>
      <vt:lpstr>Georgia</vt:lpstr>
      <vt:lpstr>Lucida Sans Unicode</vt:lpstr>
      <vt:lpstr>Mangal</vt:lpstr>
      <vt:lpstr>StarSymbol</vt:lpstr>
      <vt:lpstr>Tahoma</vt:lpstr>
      <vt:lpstr>Times New Roman</vt:lpstr>
      <vt:lpstr>Обычный</vt:lpstr>
      <vt:lpstr>Обычный 1</vt:lpstr>
      <vt:lpstr>Презентация PowerPoint</vt:lpstr>
      <vt:lpstr>Актуальность (проблематика)</vt:lpstr>
      <vt:lpstr>Реализация программы развития 2023-2026 годы  - Обеспечение преемственности основных образовательных программ дошкольного образования и начального образования. - Цифровизация системы управления образовательной организацией, в том числе документооборота. - Создание открытой и доступной системы дополнительного образования для развития детских способностей. - Модернизация развивающей предметно-пространственной среды и материально-технической базы организации. - Повышение безопасности в организации в отношении детей и работников, посетителей. - Сотрудничество с социальными партнерами для разностороннего развития детей. - Повышение конкурентоспособностиорганизации путем предоставления широкого спектра качества образовательных, коррекционных с информационно-простанственных услуг, введение в практику работы органихзации новых форм дошкольного образования. - Обеспечение эффективного, результативного функционирования и стабильного роста профессиональной компетентности коллектива. - Оказание психолого-педагогической поддержки семьи с повышения компетентности родителей в воспросах развития, образования, охраны   </vt:lpstr>
      <vt:lpstr>Направления развития</vt:lpstr>
      <vt:lpstr>Цель: Создание условий для функционирования ДОУ как открытого, современного учреждения, реализующего качественные образовательные услуги через создание личностно развивающей образовательной и воспитывающей среды.     </vt:lpstr>
      <vt:lpstr>Задачи: • Обеспечить вариативность и разнообразие содержания воспитательно-образовательного процесса и организационных форм дошкольного образования, возможности формирования образовательной деятельности различной направленности с учетом образовательных потребностей, способностей и состояния здоровья детей. • Расширить спектр дополнительных образовательных услуг. • Продолжить преобразовывать развивающую предметно-пространственную среду в соответствии с рекомендациями ЛРОС и обогащать материально-техническоую  базу. • Усилить меры безопасности, в том числе антитеррористической защищенности объектов организации в отношении детей и работников, посетителей. • Повысить квалификацию и профессиональное мастерство педагогочаеских кадров в освоении и применении педагогических средств, необходимых для реализации современных образовательных технологий, обеспечивающих пространство  детской инициативы, выбора, самореализации. • Продолжить поиск и внедрение новых форм психолого-педагогической поддержки семьи и активизации позиции родителей в реализации воспитательно-образовательного процесса.   </vt:lpstr>
      <vt:lpstr>Направление: воспитательно-образовательный процесс</vt:lpstr>
      <vt:lpstr>Направление: Дополнительное образование</vt:lpstr>
      <vt:lpstr>Направление: МТБ и РППС</vt:lpstr>
      <vt:lpstr>Направление: Обеспечение безопасности</vt:lpstr>
      <vt:lpstr>Направление: Работа с кадрами</vt:lpstr>
      <vt:lpstr>Направление: Взаимодействие с родителями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41</cp:revision>
  <cp:lastPrinted>2024-10-30T09:51:17Z</cp:lastPrinted>
  <dcterms:modified xsi:type="dcterms:W3CDTF">2024-10-30T04:44:10Z</dcterms:modified>
</cp:coreProperties>
</file>