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1" r:id="rId14"/>
    <p:sldId id="272" r:id="rId15"/>
    <p:sldId id="273" r:id="rId16"/>
    <p:sldId id="274" r:id="rId17"/>
    <p:sldId id="276" r:id="rId18"/>
    <p:sldId id="277" r:id="rId19"/>
    <p:sldId id="278" r:id="rId20"/>
    <p:sldId id="26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t>26.01.2020</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340768"/>
            <a:ext cx="7117180" cy="2592288"/>
          </a:xfrm>
        </p:spPr>
        <p:txBody>
          <a:bodyPr/>
          <a:lstStyle/>
          <a:p>
            <a:pPr algn="ctr"/>
            <a:r>
              <a:rPr lang="ru-RU" b="1" dirty="0" smtClean="0"/>
              <a:t>Методика обучения «Пластилинографии» детей в ДОУ</a:t>
            </a:r>
            <a:endParaRPr lang="ru-RU" b="1" dirty="0"/>
          </a:p>
        </p:txBody>
      </p:sp>
      <p:sp>
        <p:nvSpPr>
          <p:cNvPr id="3" name="Подзаголовок 2"/>
          <p:cNvSpPr>
            <a:spLocks noGrp="1"/>
          </p:cNvSpPr>
          <p:nvPr>
            <p:ph type="subTitle" idx="1"/>
          </p:nvPr>
        </p:nvSpPr>
        <p:spPr>
          <a:xfrm>
            <a:off x="4283968" y="3933056"/>
            <a:ext cx="4240560" cy="1752600"/>
          </a:xfrm>
        </p:spPr>
        <p:txBody>
          <a:bodyPr/>
          <a:lstStyle/>
          <a:p>
            <a:pPr algn="r"/>
            <a:r>
              <a:rPr lang="ru-RU" dirty="0" smtClean="0"/>
              <a:t>Воспитатель: </a:t>
            </a:r>
          </a:p>
          <a:p>
            <a:pPr algn="r"/>
            <a:r>
              <a:rPr lang="ru-RU" dirty="0" smtClean="0"/>
              <a:t>Мамаева Наталья Юрьевна</a:t>
            </a:r>
            <a:endParaRPr lang="ru-RU" dirty="0"/>
          </a:p>
        </p:txBody>
      </p:sp>
    </p:spTree>
    <p:extLst>
      <p:ext uri="{BB962C8B-B14F-4D97-AF65-F5344CB8AC3E}">
        <p14:creationId xmlns:p14="http://schemas.microsoft.com/office/powerpoint/2010/main" val="107778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496944" cy="924475"/>
          </a:xfrm>
        </p:spPr>
        <p:txBody>
          <a:bodyPr/>
          <a:lstStyle/>
          <a:p>
            <a:pPr algn="ctr"/>
            <a:r>
              <a:rPr lang="ru-RU" b="1" dirty="0">
                <a:solidFill>
                  <a:srgbClr val="FF0000"/>
                </a:solidFill>
              </a:rPr>
              <a:t>Контурная </a:t>
            </a:r>
            <a:r>
              <a:rPr lang="ru-RU" b="1" dirty="0" err="1">
                <a:solidFill>
                  <a:srgbClr val="FF0000"/>
                </a:solidFill>
              </a:rPr>
              <a:t>пластилинография</a:t>
            </a:r>
            <a:r>
              <a:rPr lang="ru-RU" dirty="0"/>
              <a:t/>
            </a:r>
            <a:br>
              <a:rPr lang="ru-RU" dirty="0"/>
            </a:br>
            <a:endParaRPr lang="ru-RU" dirty="0"/>
          </a:p>
        </p:txBody>
      </p:sp>
      <p:sp>
        <p:nvSpPr>
          <p:cNvPr id="3" name="Объект 2"/>
          <p:cNvSpPr>
            <a:spLocks noGrp="1"/>
          </p:cNvSpPr>
          <p:nvPr>
            <p:ph idx="1"/>
          </p:nvPr>
        </p:nvSpPr>
        <p:spPr>
          <a:xfrm>
            <a:off x="4499993" y="836712"/>
            <a:ext cx="4464496" cy="5472607"/>
          </a:xfrm>
        </p:spPr>
        <p:txBody>
          <a:bodyPr>
            <a:normAutofit lnSpcReduction="10000"/>
          </a:bodyPr>
          <a:lstStyle/>
          <a:p>
            <a:pPr marL="0" indent="0" algn="just">
              <a:buNone/>
            </a:pPr>
            <a:r>
              <a:rPr lang="ru-RU" b="1" dirty="0" smtClean="0"/>
              <a:t>Это</a:t>
            </a:r>
            <a:r>
              <a:rPr lang="ru-RU" b="1" dirty="0"/>
              <a:t> - изображение рисунка при помощи жгутов. </a:t>
            </a:r>
            <a:endParaRPr lang="ru-RU" b="1" dirty="0" smtClean="0"/>
          </a:p>
          <a:p>
            <a:pPr marL="0" indent="0" algn="just">
              <a:buNone/>
            </a:pPr>
            <a:r>
              <a:rPr lang="ru-RU" b="1" dirty="0" smtClean="0"/>
              <a:t>Данная </a:t>
            </a:r>
            <a:r>
              <a:rPr lang="ru-RU" b="1" dirty="0"/>
              <a:t>техника требует от ребенка усидчивости и кропотливой работы, поэтому данная техника больше подойдет для старших групп. Пространство рисунка заполняем жгутиками, которые были предварительно подготовлены ребенком или воспитателем. Воспитатель может подготовить такие жгуты при помощи шприца. Пластилин помещаем в шприц, а шприц в горячую воду. Через 2-3 минуты можно выдавливать пластилин, получаются одинаковые жгутики.</a:t>
            </a:r>
            <a:endParaRPr lang="ru-RU" b="1" dirty="0"/>
          </a:p>
        </p:txBody>
      </p:sp>
      <p:pic>
        <p:nvPicPr>
          <p:cNvPr id="5122" name="Picture 2" descr="%D0%91%D0%B5%D0%B7%D1%8B%D0%BC%D1%8F%D0%BD%D0%BD%D1%8B%D0%B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3888432"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5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125113" cy="924475"/>
          </a:xfrm>
        </p:spPr>
        <p:txBody>
          <a:bodyPr/>
          <a:lstStyle/>
          <a:p>
            <a:pPr algn="ctr"/>
            <a:r>
              <a:rPr lang="ru-RU" sz="2400" b="1" dirty="0" smtClean="0">
                <a:solidFill>
                  <a:srgbClr val="FF0000"/>
                </a:solidFill>
              </a:rPr>
              <a:t>Многослойная</a:t>
            </a:r>
            <a:r>
              <a:rPr lang="ru-RU" sz="2400" dirty="0" smtClean="0"/>
              <a:t> </a:t>
            </a:r>
            <a:r>
              <a:rPr lang="ru-RU" sz="2400" b="1" dirty="0" err="1" smtClean="0">
                <a:solidFill>
                  <a:srgbClr val="FF0000"/>
                </a:solidFill>
              </a:rPr>
              <a:t>пластилинография</a:t>
            </a:r>
            <a:endParaRPr lang="ru-RU" sz="2400" b="1" dirty="0">
              <a:solidFill>
                <a:srgbClr val="FF0000"/>
              </a:solidFill>
            </a:endParaRPr>
          </a:p>
        </p:txBody>
      </p:sp>
      <p:sp>
        <p:nvSpPr>
          <p:cNvPr id="3" name="Объект 2"/>
          <p:cNvSpPr>
            <a:spLocks noGrp="1"/>
          </p:cNvSpPr>
          <p:nvPr>
            <p:ph idx="1"/>
          </p:nvPr>
        </p:nvSpPr>
        <p:spPr>
          <a:xfrm>
            <a:off x="3995936" y="1196752"/>
            <a:ext cx="4824537" cy="5275573"/>
          </a:xfrm>
        </p:spPr>
        <p:txBody>
          <a:bodyPr>
            <a:normAutofit/>
          </a:bodyPr>
          <a:lstStyle/>
          <a:p>
            <a:pPr marL="0" indent="0" algn="just">
              <a:buNone/>
            </a:pPr>
            <a:r>
              <a:rPr lang="ru-RU" b="1" dirty="0" smtClean="0"/>
              <a:t>Это объемное </a:t>
            </a:r>
            <a:r>
              <a:rPr lang="ru-RU" b="1" dirty="0"/>
              <a:t>изображение лепной картины с последовательным нанесением нескольких слоев. </a:t>
            </a:r>
            <a:endParaRPr lang="ru-RU" b="1" dirty="0" smtClean="0"/>
          </a:p>
          <a:p>
            <a:pPr marL="0" indent="0" algn="just">
              <a:buNone/>
            </a:pPr>
            <a:r>
              <a:rPr lang="ru-RU" b="1" dirty="0" smtClean="0"/>
              <a:t>С </a:t>
            </a:r>
            <a:r>
              <a:rPr lang="ru-RU" b="1" dirty="0"/>
              <a:t>помощью такой техники можно выполнить очень яркий и красивы сюжет. </a:t>
            </a:r>
            <a:endParaRPr lang="ru-RU" b="1" dirty="0" smtClean="0"/>
          </a:p>
          <a:p>
            <a:pPr marL="0" indent="0" algn="just">
              <a:buNone/>
            </a:pPr>
            <a:r>
              <a:rPr lang="ru-RU" b="1" dirty="0" smtClean="0"/>
              <a:t>Такая </a:t>
            </a:r>
            <a:r>
              <a:rPr lang="ru-RU" b="1" dirty="0"/>
              <a:t>техника подойдет для изображения пейзажа, когда один слой закрывается другим. Бывает что в картине есть такие элементы, которые сложно вылепить, для того чтобы их выполнить на отдельной бумаге наносят тонкий слой пластилина, вырезают с помощью ножниц и наклеивают на картину</a:t>
            </a:r>
            <a:r>
              <a:rPr lang="ru-RU" b="1" dirty="0" smtClean="0"/>
              <a:t>.</a:t>
            </a:r>
            <a:endParaRPr lang="ru-RU" dirty="0"/>
          </a:p>
        </p:txBody>
      </p:sp>
      <p:pic>
        <p:nvPicPr>
          <p:cNvPr id="6146" name="Picture 2" descr="%D0%91%D0%B5%D0%B7%D1%8B%D0%BC%D1%8F%D0%BD%D0%BD%D1%8B%D0%B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47" y="1772816"/>
            <a:ext cx="35283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07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7125113" cy="924475"/>
          </a:xfrm>
        </p:spPr>
        <p:txBody>
          <a:bodyPr/>
          <a:lstStyle/>
          <a:p>
            <a:pPr algn="ctr"/>
            <a:r>
              <a:rPr lang="ru-RU" b="1" dirty="0" smtClean="0">
                <a:solidFill>
                  <a:srgbClr val="FF0000"/>
                </a:solidFill>
              </a:rPr>
              <a:t>Фактурная </a:t>
            </a:r>
            <a:r>
              <a:rPr lang="ru-RU" b="1" dirty="0" err="1" smtClean="0">
                <a:solidFill>
                  <a:srgbClr val="FF0000"/>
                </a:solidFill>
              </a:rPr>
              <a:t>пластилинография</a:t>
            </a:r>
            <a:endParaRPr lang="ru-RU" b="1" dirty="0">
              <a:solidFill>
                <a:srgbClr val="FF0000"/>
              </a:solidFill>
            </a:endParaRPr>
          </a:p>
        </p:txBody>
      </p:sp>
      <p:sp>
        <p:nvSpPr>
          <p:cNvPr id="3" name="Объект 2"/>
          <p:cNvSpPr>
            <a:spLocks noGrp="1"/>
          </p:cNvSpPr>
          <p:nvPr>
            <p:ph idx="1"/>
          </p:nvPr>
        </p:nvSpPr>
        <p:spPr>
          <a:xfrm>
            <a:off x="4571999" y="1412776"/>
            <a:ext cx="4464497" cy="5184575"/>
          </a:xfrm>
        </p:spPr>
        <p:txBody>
          <a:bodyPr>
            <a:normAutofit/>
          </a:bodyPr>
          <a:lstStyle/>
          <a:p>
            <a:pPr marL="0" indent="0" algn="just">
              <a:buNone/>
            </a:pPr>
            <a:r>
              <a:rPr lang="ru-RU" sz="2000" b="1" dirty="0" smtClean="0"/>
              <a:t>Это изображение </a:t>
            </a:r>
            <a:r>
              <a:rPr lang="ru-RU" sz="2000" b="1" dirty="0"/>
              <a:t>больших участков картин на горизонтальной поверхности с более выпуклым изображением</a:t>
            </a:r>
            <a:r>
              <a:rPr lang="ru-RU" sz="2000" b="1" dirty="0" smtClean="0"/>
              <a:t>.</a:t>
            </a:r>
          </a:p>
          <a:p>
            <a:pPr marL="0" indent="0" algn="just">
              <a:buNone/>
            </a:pPr>
            <a:r>
              <a:rPr lang="ru-RU" sz="2000" b="1" dirty="0" smtClean="0"/>
              <a:t> </a:t>
            </a:r>
            <a:r>
              <a:rPr lang="ru-RU" sz="2000" b="1" dirty="0"/>
              <a:t>Такую технику можно выполнять при помощи валиков, с нанесением </a:t>
            </a:r>
            <a:r>
              <a:rPr lang="ru-RU" sz="2000" b="1" dirty="0" err="1"/>
              <a:t>риссунка</a:t>
            </a:r>
            <a:r>
              <a:rPr lang="ru-RU" sz="2000" b="1" dirty="0" smtClean="0"/>
              <a:t>.</a:t>
            </a:r>
          </a:p>
          <a:p>
            <a:pPr marL="0" indent="0" algn="just">
              <a:buNone/>
            </a:pPr>
            <a:r>
              <a:rPr lang="ru-RU" sz="2000" b="1" dirty="0" smtClean="0"/>
              <a:t>Раскатываем </a:t>
            </a:r>
            <a:r>
              <a:rPr lang="ru-RU" sz="2000" b="1" dirty="0"/>
              <a:t>пластину, предварительно выровняв ее при помощи скалки, а затем </a:t>
            </a:r>
            <a:r>
              <a:rPr lang="ru-RU" sz="2000" b="1" dirty="0" smtClean="0"/>
              <a:t>наносится </a:t>
            </a:r>
            <a:r>
              <a:rPr lang="ru-RU" sz="2000" b="1" dirty="0"/>
              <a:t>узор валиком или </a:t>
            </a:r>
            <a:r>
              <a:rPr lang="ru-RU" sz="2000" b="1" dirty="0" err="1" smtClean="0"/>
              <a:t>штампиком</a:t>
            </a:r>
            <a:r>
              <a:rPr lang="ru-RU" sz="2000" b="1" dirty="0" smtClean="0"/>
              <a:t>.</a:t>
            </a:r>
            <a:r>
              <a:rPr lang="ru-RU" sz="2000" dirty="0"/>
              <a:t> </a:t>
            </a:r>
            <a:endParaRPr lang="ru-RU" sz="2000" dirty="0"/>
          </a:p>
        </p:txBody>
      </p:sp>
      <p:pic>
        <p:nvPicPr>
          <p:cNvPr id="7170" name="Picture 2" descr="%D0%91%D0%B5%D0%B7%D1%8B%D0%BC%D1%8F%D0%BD%D0%BD%D1%8B%D0%B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4387175"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00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7125113" cy="924475"/>
          </a:xfrm>
        </p:spPr>
        <p:txBody>
          <a:bodyPr/>
          <a:lstStyle/>
          <a:p>
            <a:pPr algn="ctr"/>
            <a:r>
              <a:rPr lang="ru-RU" b="1" dirty="0" smtClean="0">
                <a:solidFill>
                  <a:srgbClr val="FF0000"/>
                </a:solidFill>
              </a:rPr>
              <a:t>Этапы обучения детей пластилинографии</a:t>
            </a:r>
            <a:endParaRPr lang="ru-RU" b="1" dirty="0">
              <a:solidFill>
                <a:srgbClr val="FF0000"/>
              </a:solidFill>
            </a:endParaRPr>
          </a:p>
        </p:txBody>
      </p:sp>
      <p:sp>
        <p:nvSpPr>
          <p:cNvPr id="3" name="Объект 2"/>
          <p:cNvSpPr>
            <a:spLocks noGrp="1"/>
          </p:cNvSpPr>
          <p:nvPr>
            <p:ph idx="1"/>
          </p:nvPr>
        </p:nvSpPr>
        <p:spPr>
          <a:xfrm>
            <a:off x="251520" y="1196752"/>
            <a:ext cx="8637280" cy="5400600"/>
          </a:xfrm>
        </p:spPr>
        <p:txBody>
          <a:bodyPr>
            <a:normAutofit/>
          </a:bodyPr>
          <a:lstStyle/>
          <a:p>
            <a:pPr marL="0" indent="0">
              <a:buNone/>
            </a:pPr>
            <a:r>
              <a:rPr lang="ru-RU" sz="2400" dirty="0"/>
              <a:t>1.</a:t>
            </a:r>
            <a:r>
              <a:rPr lang="ru-RU" sz="2400" b="1" dirty="0"/>
              <a:t> Подготовительный</a:t>
            </a:r>
            <a:r>
              <a:rPr lang="ru-RU" sz="2400" dirty="0"/>
              <a:t> </a:t>
            </a:r>
          </a:p>
          <a:p>
            <a:pPr marL="0" indent="0">
              <a:buNone/>
            </a:pPr>
            <a:r>
              <a:rPr lang="ru-RU" sz="2400" dirty="0"/>
              <a:t>На данном этапе дети осваивают приемы лепки, такие как:</a:t>
            </a:r>
          </a:p>
          <a:p>
            <a:pPr marL="0" indent="0">
              <a:buNone/>
            </a:pPr>
            <a:r>
              <a:rPr lang="ru-RU" sz="2400" dirty="0"/>
              <a:t>- надавливание </a:t>
            </a:r>
          </a:p>
          <a:p>
            <a:pPr marL="0" indent="0">
              <a:buNone/>
            </a:pPr>
            <a:r>
              <a:rPr lang="ru-RU" sz="2400" dirty="0"/>
              <a:t>- придавливание</a:t>
            </a:r>
          </a:p>
          <a:p>
            <a:pPr marL="0" indent="0">
              <a:buNone/>
            </a:pPr>
            <a:r>
              <a:rPr lang="ru-RU" sz="2400" dirty="0"/>
              <a:t>- </a:t>
            </a:r>
            <a:r>
              <a:rPr lang="ru-RU" sz="2400" dirty="0" err="1"/>
              <a:t>примазывния</a:t>
            </a:r>
            <a:endParaRPr lang="ru-RU" sz="2400" dirty="0"/>
          </a:p>
          <a:p>
            <a:pPr marL="0" indent="0">
              <a:buNone/>
            </a:pPr>
            <a:r>
              <a:rPr lang="ru-RU" sz="2400" dirty="0"/>
              <a:t>- </a:t>
            </a:r>
            <a:r>
              <a:rPr lang="ru-RU" sz="2400" dirty="0" err="1"/>
              <a:t>отщипывание</a:t>
            </a:r>
            <a:r>
              <a:rPr lang="ru-RU" sz="2400" dirty="0"/>
              <a:t> маленького кусочка пластилина</a:t>
            </a:r>
          </a:p>
          <a:p>
            <a:pPr marL="0" indent="0">
              <a:buNone/>
            </a:pPr>
            <a:r>
              <a:rPr lang="ru-RU" sz="2400" dirty="0"/>
              <a:t>- скатывание пластилина в шарик между двумя пальцами</a:t>
            </a:r>
          </a:p>
          <a:p>
            <a:pPr marL="0" indent="0">
              <a:buNone/>
            </a:pPr>
            <a:r>
              <a:rPr lang="ru-RU" sz="2400" dirty="0"/>
              <a:t>Так же на данном этапе у детей вырабатываются умения работать на ограниченном </a:t>
            </a:r>
            <a:r>
              <a:rPr lang="ru-RU" sz="2400" dirty="0" smtClean="0"/>
              <a:t>пространстве.</a:t>
            </a:r>
            <a:endParaRPr lang="ru-RU" sz="2400" dirty="0"/>
          </a:p>
          <a:p>
            <a:pPr marL="0" indent="0">
              <a:buNone/>
            </a:pPr>
            <a:endParaRPr lang="ru-RU" dirty="0"/>
          </a:p>
        </p:txBody>
      </p:sp>
    </p:spTree>
    <p:extLst>
      <p:ext uri="{BB962C8B-B14F-4D97-AF65-F5344CB8AC3E}">
        <p14:creationId xmlns:p14="http://schemas.microsoft.com/office/powerpoint/2010/main" val="68163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125113" cy="924475"/>
          </a:xfrm>
        </p:spPr>
        <p:txBody>
          <a:bodyPr/>
          <a:lstStyle/>
          <a:p>
            <a:r>
              <a:rPr lang="ru-RU" dirty="0" smtClean="0">
                <a:solidFill>
                  <a:srgbClr val="FF0000"/>
                </a:solidFill>
              </a:rPr>
              <a:t>Основной этап</a:t>
            </a:r>
            <a:endParaRPr lang="ru-RU" dirty="0">
              <a:solidFill>
                <a:srgbClr val="FF0000"/>
              </a:solidFill>
            </a:endParaRPr>
          </a:p>
        </p:txBody>
      </p:sp>
      <p:sp>
        <p:nvSpPr>
          <p:cNvPr id="3" name="Объект 2"/>
          <p:cNvSpPr>
            <a:spLocks noGrp="1"/>
          </p:cNvSpPr>
          <p:nvPr>
            <p:ph idx="1"/>
          </p:nvPr>
        </p:nvSpPr>
        <p:spPr>
          <a:xfrm>
            <a:off x="251520" y="908720"/>
            <a:ext cx="8712968" cy="5760639"/>
          </a:xfrm>
        </p:spPr>
        <p:txBody>
          <a:bodyPr>
            <a:normAutofit/>
          </a:bodyPr>
          <a:lstStyle/>
          <a:p>
            <a:pPr marL="0" indent="0">
              <a:buNone/>
            </a:pPr>
            <a:r>
              <a:rPr lang="ru-RU" sz="2000" b="1" dirty="0"/>
              <a:t>На данном этапе дети учатся:</a:t>
            </a:r>
          </a:p>
          <a:p>
            <a:pPr marL="0" indent="0">
              <a:buNone/>
            </a:pPr>
            <a:r>
              <a:rPr lang="ru-RU" sz="2000" b="1" dirty="0"/>
              <a:t>- не выходить за контуры рисунка</a:t>
            </a:r>
          </a:p>
          <a:p>
            <a:pPr marL="0" indent="0">
              <a:buNone/>
            </a:pPr>
            <a:r>
              <a:rPr lang="ru-RU" sz="2000" b="1" dirty="0"/>
              <a:t>- размазывать пластилин пальцем по всему рисунку</a:t>
            </a:r>
          </a:p>
          <a:p>
            <a:pPr marL="0" indent="0">
              <a:buNone/>
            </a:pPr>
            <a:r>
              <a:rPr lang="ru-RU" sz="2000" b="1" dirty="0"/>
              <a:t>- использовать в работе несколько цветов пластилина</a:t>
            </a:r>
          </a:p>
          <a:p>
            <a:pPr marL="0" indent="0">
              <a:buNone/>
            </a:pPr>
            <a:r>
              <a:rPr lang="ru-RU" sz="2000" b="1" dirty="0"/>
              <a:t>- при выполнении использовать вспомогательные предметы (косточки, горошки, бусины, перышки, крупу и т.д.)</a:t>
            </a:r>
          </a:p>
          <a:p>
            <a:pPr marL="0" indent="0">
              <a:buNone/>
            </a:pPr>
            <a:r>
              <a:rPr lang="ru-RU" sz="2000" b="1" dirty="0"/>
              <a:t>- пользоваться стеком</a:t>
            </a:r>
          </a:p>
          <a:p>
            <a:pPr marL="0" indent="0">
              <a:buNone/>
            </a:pPr>
            <a:r>
              <a:rPr lang="ru-RU" sz="2000" b="1" dirty="0"/>
              <a:t>- доводить начатую работу до конца</a:t>
            </a:r>
          </a:p>
          <a:p>
            <a:pPr marL="0" indent="0">
              <a:buNone/>
            </a:pPr>
            <a:r>
              <a:rPr lang="ru-RU" sz="2000" b="1" dirty="0"/>
              <a:t>- выполнять аккуратно работу</a:t>
            </a:r>
          </a:p>
          <a:p>
            <a:pPr marL="0" indent="0">
              <a:buNone/>
            </a:pPr>
            <a:r>
              <a:rPr lang="ru-RU" sz="2000" b="1" dirty="0"/>
              <a:t>- выполнять коллективные работы</a:t>
            </a:r>
          </a:p>
          <a:p>
            <a:pPr marL="0" indent="0">
              <a:buNone/>
            </a:pPr>
            <a:r>
              <a:rPr lang="ru-RU" sz="2000" b="1" dirty="0"/>
              <a:t>- действовать по образцу и словесному указанию воспитателя </a:t>
            </a:r>
          </a:p>
          <a:p>
            <a:pPr marL="0" indent="0">
              <a:buNone/>
            </a:pPr>
            <a:endParaRPr lang="ru-RU" sz="2000" b="1" dirty="0"/>
          </a:p>
        </p:txBody>
      </p:sp>
    </p:spTree>
    <p:extLst>
      <p:ext uri="{BB962C8B-B14F-4D97-AF65-F5344CB8AC3E}">
        <p14:creationId xmlns:p14="http://schemas.microsoft.com/office/powerpoint/2010/main" val="308690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Заключительный этап</a:t>
            </a:r>
            <a:endParaRPr lang="ru-RU" dirty="0">
              <a:solidFill>
                <a:srgbClr val="FF0000"/>
              </a:solidFill>
            </a:endParaRPr>
          </a:p>
        </p:txBody>
      </p:sp>
      <p:sp>
        <p:nvSpPr>
          <p:cNvPr id="3" name="Объект 2"/>
          <p:cNvSpPr>
            <a:spLocks noGrp="1"/>
          </p:cNvSpPr>
          <p:nvPr>
            <p:ph idx="1"/>
          </p:nvPr>
        </p:nvSpPr>
        <p:spPr/>
        <p:txBody>
          <a:bodyPr/>
          <a:lstStyle/>
          <a:p>
            <a:pPr marL="0" indent="0" algn="just">
              <a:buNone/>
            </a:pPr>
            <a:r>
              <a:rPr lang="ru-RU" sz="2000" b="1" dirty="0"/>
              <a:t>На заключительном этапе дети учатся:</a:t>
            </a:r>
          </a:p>
          <a:p>
            <a:pPr marL="0" indent="0" algn="just">
              <a:buNone/>
            </a:pPr>
            <a:r>
              <a:rPr lang="ru-RU" sz="2000" b="1" dirty="0"/>
              <a:t>- самостоятельно решать творческие задачи </a:t>
            </a:r>
          </a:p>
          <a:p>
            <a:pPr marL="0" indent="0" algn="just">
              <a:buNone/>
            </a:pPr>
            <a:r>
              <a:rPr lang="ru-RU" sz="2000" b="1" dirty="0"/>
              <a:t>- выбирать рисунок для работы</a:t>
            </a:r>
          </a:p>
          <a:p>
            <a:pPr marL="0" indent="0" algn="just">
              <a:buNone/>
            </a:pPr>
            <a:r>
              <a:rPr lang="ru-RU" sz="2000" b="1" dirty="0"/>
              <a:t>- формируются личностные отношение к своей работе</a:t>
            </a:r>
          </a:p>
          <a:p>
            <a:pPr marL="0" indent="0">
              <a:buNone/>
            </a:pPr>
            <a:endParaRPr lang="ru-RU" dirty="0"/>
          </a:p>
        </p:txBody>
      </p:sp>
    </p:spTree>
    <p:extLst>
      <p:ext uri="{BB962C8B-B14F-4D97-AF65-F5344CB8AC3E}">
        <p14:creationId xmlns:p14="http://schemas.microsoft.com/office/powerpoint/2010/main" val="75745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7"/>
            <a:ext cx="7125113" cy="648072"/>
          </a:xfrm>
        </p:spPr>
        <p:txBody>
          <a:bodyPr/>
          <a:lstStyle/>
          <a:p>
            <a:pPr algn="ctr"/>
            <a:r>
              <a:rPr lang="ru-RU" b="1" dirty="0" smtClean="0">
                <a:solidFill>
                  <a:srgbClr val="FF0000"/>
                </a:solidFill>
              </a:rPr>
              <a:t>Методические</a:t>
            </a:r>
            <a:r>
              <a:rPr lang="ru-RU" dirty="0" smtClean="0"/>
              <a:t> </a:t>
            </a:r>
            <a:r>
              <a:rPr lang="ru-RU" b="1" dirty="0" smtClean="0">
                <a:solidFill>
                  <a:srgbClr val="FF0000"/>
                </a:solidFill>
              </a:rPr>
              <a:t>рекомендации</a:t>
            </a:r>
            <a:endParaRPr lang="ru-RU" b="1" dirty="0">
              <a:solidFill>
                <a:srgbClr val="FF0000"/>
              </a:solidFill>
            </a:endParaRPr>
          </a:p>
        </p:txBody>
      </p:sp>
      <p:sp>
        <p:nvSpPr>
          <p:cNvPr id="3" name="Объект 2"/>
          <p:cNvSpPr>
            <a:spLocks noGrp="1"/>
          </p:cNvSpPr>
          <p:nvPr>
            <p:ph idx="1"/>
          </p:nvPr>
        </p:nvSpPr>
        <p:spPr>
          <a:xfrm>
            <a:off x="251520" y="908720"/>
            <a:ext cx="8712968" cy="5760639"/>
          </a:xfrm>
        </p:spPr>
        <p:txBody>
          <a:bodyPr>
            <a:normAutofit lnSpcReduction="10000"/>
          </a:bodyPr>
          <a:lstStyle/>
          <a:p>
            <a:pPr algn="just"/>
            <a:r>
              <a:rPr lang="ru-RU" dirty="0"/>
              <a:t>Изучение техники </a:t>
            </a:r>
            <a:r>
              <a:rPr lang="ru-RU" dirty="0" err="1"/>
              <a:t>пластилинография</a:t>
            </a:r>
            <a:r>
              <a:rPr lang="ru-RU" dirty="0"/>
              <a:t> с дошкольниками следует начинать с небольших сюжетных картинок. Это надо для того чтобы не испугать ребенка трудностью выполнения работы</a:t>
            </a:r>
            <a:r>
              <a:rPr lang="ru-RU" dirty="0" smtClean="0"/>
              <a:t>.</a:t>
            </a:r>
          </a:p>
          <a:p>
            <a:pPr algn="just"/>
            <a:r>
              <a:rPr lang="ru-RU" dirty="0" smtClean="0"/>
              <a:t> </a:t>
            </a:r>
            <a:r>
              <a:rPr lang="ru-RU" dirty="0"/>
              <a:t>Когда мы только начинаем знакомить ребенка с данной техникой мы даем готовый рисунок, а ребенку остается только заполнить рисунок пластилином. В дальнейшем, когда ребенок освоил данную технику, он может самостоятельно переводить рисунок с помощью копировальной бумаги.</a:t>
            </a:r>
          </a:p>
          <a:p>
            <a:pPr algn="just"/>
            <a:r>
              <a:rPr lang="ru-RU" dirty="0"/>
              <a:t>Перед работой дети должны определиться с фоном. Фон может быть уже готовый, а также ребенок сам может </a:t>
            </a:r>
            <a:r>
              <a:rPr lang="ru-RU" dirty="0" err="1"/>
              <a:t>затонировать</a:t>
            </a:r>
            <a:r>
              <a:rPr lang="ru-RU" dirty="0"/>
              <a:t> фон пластилином. </a:t>
            </a:r>
            <a:endParaRPr lang="ru-RU" dirty="0" smtClean="0"/>
          </a:p>
          <a:p>
            <a:pPr algn="just"/>
            <a:r>
              <a:rPr lang="ru-RU" dirty="0" smtClean="0"/>
              <a:t>Для </a:t>
            </a:r>
            <a:r>
              <a:rPr lang="ru-RU" dirty="0"/>
              <a:t>того, чтобы </a:t>
            </a:r>
            <a:r>
              <a:rPr lang="ru-RU" dirty="0" err="1"/>
              <a:t>затанировать</a:t>
            </a:r>
            <a:r>
              <a:rPr lang="ru-RU" dirty="0"/>
              <a:t> фон мы берем пластилин скатываем его в колбаску, а затем выкладываем на фон, прижимаем к картону и начинаем размазывать пластилин по всему пространству фона, сохраняя линию возле контура  рисунка, картон или другой материал, который служит основой для лепной картины. Основа картины может поворачиваться ребенком в любом направлении.</a:t>
            </a:r>
          </a:p>
          <a:p>
            <a:pPr algn="just"/>
            <a:r>
              <a:rPr lang="ru-RU" dirty="0"/>
              <a:t>После того, как фон картины готов, переходим к частям основного изображения</a:t>
            </a:r>
            <a:r>
              <a:rPr lang="ru-RU" dirty="0" smtClean="0"/>
              <a:t>.</a:t>
            </a:r>
            <a:endParaRPr lang="ru-RU" dirty="0"/>
          </a:p>
        </p:txBody>
      </p:sp>
    </p:spTree>
    <p:extLst>
      <p:ext uri="{BB962C8B-B14F-4D97-AF65-F5344CB8AC3E}">
        <p14:creationId xmlns:p14="http://schemas.microsoft.com/office/powerpoint/2010/main" val="338936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1"/>
            <a:ext cx="7125113" cy="648072"/>
          </a:xfrm>
        </p:spPr>
        <p:txBody>
          <a:bodyPr/>
          <a:lstStyle/>
          <a:p>
            <a:pPr algn="ctr"/>
            <a:r>
              <a:rPr lang="ru-RU" b="1" dirty="0" smtClean="0">
                <a:solidFill>
                  <a:srgbClr val="FF0000"/>
                </a:solidFill>
              </a:rPr>
              <a:t>Работа с основным сюжетом</a:t>
            </a:r>
            <a:endParaRPr lang="ru-RU" b="1" dirty="0">
              <a:solidFill>
                <a:srgbClr val="FF0000"/>
              </a:solidFill>
            </a:endParaRPr>
          </a:p>
        </p:txBody>
      </p:sp>
      <p:sp>
        <p:nvSpPr>
          <p:cNvPr id="3" name="Объект 2"/>
          <p:cNvSpPr>
            <a:spLocks noGrp="1"/>
          </p:cNvSpPr>
          <p:nvPr>
            <p:ph idx="1"/>
          </p:nvPr>
        </p:nvSpPr>
        <p:spPr>
          <a:xfrm>
            <a:off x="179512" y="764704"/>
            <a:ext cx="8712967" cy="5976663"/>
          </a:xfrm>
        </p:spPr>
        <p:txBody>
          <a:bodyPr>
            <a:normAutofit fontScale="92500" lnSpcReduction="10000"/>
          </a:bodyPr>
          <a:lstStyle/>
          <a:p>
            <a:r>
              <a:rPr lang="ru-RU" b="1" dirty="0">
                <a:solidFill>
                  <a:srgbClr val="0070C0"/>
                </a:solidFill>
              </a:rPr>
              <a:t>Первый этап «Подготовка контура изображения»</a:t>
            </a:r>
          </a:p>
          <a:p>
            <a:pPr marL="0" indent="0">
              <a:buNone/>
            </a:pPr>
            <a:r>
              <a:rPr lang="ru-RU" dirty="0"/>
              <a:t>Все линии изображения должны быть хорошо видны для того, чтобы было легче ориентироваться в изображении</a:t>
            </a:r>
          </a:p>
          <a:p>
            <a:r>
              <a:rPr lang="ru-RU" b="1" dirty="0">
                <a:solidFill>
                  <a:srgbClr val="0070C0"/>
                </a:solidFill>
              </a:rPr>
              <a:t>Второй этап «Работа с фрагментами основного изображения»</a:t>
            </a:r>
          </a:p>
          <a:p>
            <a:pPr marL="0" indent="0">
              <a:buNone/>
            </a:pPr>
            <a:r>
              <a:rPr lang="ru-RU" dirty="0"/>
              <a:t>Для того, чтобы у каждого ребенка линии рисунка хорошо были видны. Воспитатель должен проверить у каждого ребенка, на сколько, хорошо видна линия контура рисунка. Если линии контура закрыты пластилином, то надо дать ребенку стек и попросить его убрать лишний пластилин стеком, чтобы был виден контур рисунка. Теперь приступаем к закрытию пластилином основного фрагмента изображения. Для этого надо чтобы пластилин был мягким, хорошо разогретым. Дети знакомы уже с приемами лепки – </a:t>
            </a:r>
            <a:r>
              <a:rPr lang="ru-RU" dirty="0" err="1"/>
              <a:t>отщипывание</a:t>
            </a:r>
            <a:r>
              <a:rPr lang="ru-RU" dirty="0"/>
              <a:t>, </a:t>
            </a:r>
            <a:r>
              <a:rPr lang="ru-RU" dirty="0" err="1"/>
              <a:t>примазывание</a:t>
            </a:r>
            <a:r>
              <a:rPr lang="ru-RU" dirty="0"/>
              <a:t>. Мы лишь говорим детям, что для того, чтобы линии контура получились ровными, мы отщипываем от большого куска маленький кусочек, прикладываем его к основе и начинаем примазывать большим пальцем. Для выделения более мелких частей мы примазываем указательным пальцем.</a:t>
            </a:r>
          </a:p>
          <a:p>
            <a:r>
              <a:rPr lang="ru-RU" b="1" dirty="0">
                <a:solidFill>
                  <a:srgbClr val="0070C0"/>
                </a:solidFill>
              </a:rPr>
              <a:t>Третий этап «Выделение контурных линий»</a:t>
            </a:r>
          </a:p>
          <a:p>
            <a:pPr marL="0" indent="0">
              <a:buNone/>
            </a:pPr>
            <a:r>
              <a:rPr lang="ru-RU" dirty="0"/>
              <a:t>когда весь рисунок заполнен пластилином у нас остаются незакрытыми контурные линии изображения. Мы можем замазать их пластилином или скатать маленькие, тоненькие жгутики и выложить ими контур. Вместо жгутиков можно скатать маленькие шарики и шариками выложить контур </a:t>
            </a:r>
            <a:r>
              <a:rPr lang="ru-RU" dirty="0" smtClean="0"/>
              <a:t>изображения.</a:t>
            </a:r>
            <a:endParaRPr lang="ru-RU" dirty="0"/>
          </a:p>
        </p:txBody>
      </p:sp>
    </p:spTree>
    <p:extLst>
      <p:ext uri="{BB962C8B-B14F-4D97-AF65-F5344CB8AC3E}">
        <p14:creationId xmlns:p14="http://schemas.microsoft.com/office/powerpoint/2010/main" val="10428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1"/>
            <a:ext cx="8424936" cy="648072"/>
          </a:xfrm>
        </p:spPr>
        <p:txBody>
          <a:bodyPr/>
          <a:lstStyle/>
          <a:p>
            <a:pPr algn="ctr"/>
            <a:r>
              <a:rPr lang="ru-RU" sz="2400" b="1" dirty="0" smtClean="0">
                <a:solidFill>
                  <a:srgbClr val="FF0000"/>
                </a:solidFill>
              </a:rPr>
              <a:t>Приемы обучения работы с пластилином</a:t>
            </a:r>
            <a:endParaRPr lang="ru-RU" sz="2400" b="1" dirty="0">
              <a:solidFill>
                <a:srgbClr val="FF0000"/>
              </a:solidFill>
            </a:endParaRPr>
          </a:p>
        </p:txBody>
      </p:sp>
      <p:sp>
        <p:nvSpPr>
          <p:cNvPr id="3" name="Объект 2"/>
          <p:cNvSpPr>
            <a:spLocks noGrp="1"/>
          </p:cNvSpPr>
          <p:nvPr>
            <p:ph idx="1"/>
          </p:nvPr>
        </p:nvSpPr>
        <p:spPr>
          <a:xfrm>
            <a:off x="179512" y="908720"/>
            <a:ext cx="8856984" cy="5832648"/>
          </a:xfrm>
        </p:spPr>
        <p:txBody>
          <a:bodyPr>
            <a:normAutofit fontScale="92500" lnSpcReduction="10000"/>
          </a:bodyPr>
          <a:lstStyle/>
          <a:p>
            <a:pPr algn="just"/>
            <a:r>
              <a:rPr lang="ru-RU" b="1" dirty="0"/>
              <a:t>Воспроизведение движений в воздухе. </a:t>
            </a:r>
            <a:r>
              <a:rPr lang="ru-RU" dirty="0"/>
              <a:t>Детям предлагают показать в воздухе, как они будут раскатывать </a:t>
            </a:r>
            <a:r>
              <a:rPr lang="ru-RU" i="1" dirty="0"/>
              <a:t>«бревнышки»</a:t>
            </a:r>
            <a:r>
              <a:rPr lang="ru-RU" dirty="0"/>
              <a:t>.</a:t>
            </a:r>
          </a:p>
          <a:p>
            <a:pPr algn="just"/>
            <a:r>
              <a:rPr lang="ru-RU" b="1" dirty="0"/>
              <a:t>Совместные </a:t>
            </a:r>
            <a:r>
              <a:rPr lang="ru-RU" b="1" dirty="0" smtClean="0"/>
              <a:t>действия</a:t>
            </a:r>
            <a:r>
              <a:rPr lang="ru-RU" b="1" dirty="0"/>
              <a:t>. </a:t>
            </a:r>
            <a:r>
              <a:rPr lang="ru-RU" dirty="0"/>
              <a:t>Если ребенок не сразу может выполнить какой-либо прием самостоятельно, воспитатель берет его пальчик в свою руку и вместе с ним выполняет действие.</a:t>
            </a:r>
          </a:p>
          <a:p>
            <a:pPr algn="just"/>
            <a:r>
              <a:rPr lang="ru-RU" b="1" dirty="0" smtClean="0"/>
              <a:t>Коллективная</a:t>
            </a:r>
            <a:r>
              <a:rPr lang="ru-RU" b="1" dirty="0"/>
              <a:t> </a:t>
            </a:r>
            <a:r>
              <a:rPr lang="ru-RU" b="1" u="sng" dirty="0"/>
              <a:t>деятельность</a:t>
            </a:r>
            <a:r>
              <a:rPr lang="ru-RU" b="1" dirty="0"/>
              <a:t>: </a:t>
            </a:r>
            <a:r>
              <a:rPr lang="ru-RU" dirty="0"/>
              <a:t>дети на больших листах бумаги </a:t>
            </a:r>
            <a:r>
              <a:rPr lang="ru-RU" i="1" dirty="0"/>
              <a:t>(фон)</a:t>
            </a:r>
            <a:r>
              <a:rPr lang="ru-RU" dirty="0"/>
              <a:t> выполняют работу с общим сюжетом. Сначала на своих рабочих местах делают </a:t>
            </a:r>
            <a:r>
              <a:rPr lang="ru-RU" i="1" dirty="0"/>
              <a:t>«заготовки»</a:t>
            </a:r>
            <a:r>
              <a:rPr lang="ru-RU" dirty="0"/>
              <a:t>, а потом подходят к фону. Пока они не освоят технику прижима к фону, он находится в горизонтальном положении; как только дети научатся прижимать к нему детали, фон располагается вертикально. Такая последовательность действий позволяет детям менять позу во время занятия.</a:t>
            </a:r>
          </a:p>
          <a:p>
            <a:pPr algn="just"/>
            <a:r>
              <a:rPr lang="ru-RU" b="1" dirty="0"/>
              <a:t>Стихи, загадки подбираются к теме занятия и помогают изображению характерных особенностей объекта.</a:t>
            </a:r>
          </a:p>
          <a:p>
            <a:pPr algn="just"/>
            <a:r>
              <a:rPr lang="ru-RU" b="1" dirty="0"/>
              <a:t>Вопросы к детям должны иметь наглядную опору и соответствовать той деятельности, которую они выполняют.</a:t>
            </a:r>
          </a:p>
          <a:p>
            <a:pPr algn="just"/>
            <a:r>
              <a:rPr lang="ru-RU" b="1" dirty="0"/>
              <a:t>Игровая мотивация. </a:t>
            </a:r>
            <a:r>
              <a:rPr lang="ru-RU" b="1" dirty="0" smtClean="0"/>
              <a:t>П</a:t>
            </a:r>
            <a:r>
              <a:rPr lang="ru-RU" dirty="0" smtClean="0"/>
              <a:t>едагог </a:t>
            </a:r>
            <a:r>
              <a:rPr lang="ru-RU" dirty="0"/>
              <a:t>создает проблемную ситуацию и ставит перед детьми для ее разрешения проблемную задачу, наталкивая на поиск путей и средств решения, в результате чего и происходит овладение знаниями, навыками, умениями и развитие мыслительных способностей</a:t>
            </a:r>
            <a:r>
              <a:rPr lang="ru-RU" dirty="0" smtClean="0"/>
              <a:t>.</a:t>
            </a:r>
            <a:endParaRPr lang="ru-RU" dirty="0"/>
          </a:p>
        </p:txBody>
      </p:sp>
    </p:spTree>
    <p:extLst>
      <p:ext uri="{BB962C8B-B14F-4D97-AF65-F5344CB8AC3E}">
        <p14:creationId xmlns:p14="http://schemas.microsoft.com/office/powerpoint/2010/main" val="367894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568952" cy="6264695"/>
          </a:xfrm>
        </p:spPr>
        <p:txBody>
          <a:bodyPr>
            <a:normAutofit/>
          </a:bodyPr>
          <a:lstStyle/>
          <a:p>
            <a:pPr algn="just"/>
            <a:r>
              <a:rPr lang="ru-RU" b="1" dirty="0"/>
              <a:t>Игровые </a:t>
            </a:r>
            <a:r>
              <a:rPr lang="ru-RU" b="1" dirty="0" smtClean="0"/>
              <a:t>приемы </a:t>
            </a:r>
            <a:r>
              <a:rPr lang="ru-RU" dirty="0" smtClean="0"/>
              <a:t>- это </a:t>
            </a:r>
            <a:r>
              <a:rPr lang="ru-RU" dirty="0"/>
              <a:t>способы совместного  развития сюжетно-игрового замысла путем постановки игровых задач и выполнения соответствующих игровых действий, способы, направленные на обучение и развитие детей.</a:t>
            </a:r>
          </a:p>
          <a:p>
            <a:pPr algn="just"/>
            <a:r>
              <a:rPr lang="ru-RU" b="1" dirty="0"/>
              <a:t>Игровая </a:t>
            </a:r>
            <a:r>
              <a:rPr lang="ru-RU" b="1" dirty="0" smtClean="0"/>
              <a:t>задача </a:t>
            </a:r>
            <a:r>
              <a:rPr lang="ru-RU" dirty="0" smtClean="0"/>
              <a:t>– </a:t>
            </a:r>
            <a:r>
              <a:rPr lang="ru-RU" dirty="0"/>
              <a:t>своеобразная формулировка цели предстоящих игровых действий, например </a:t>
            </a:r>
            <a:r>
              <a:rPr lang="ru-RU" i="1" dirty="0"/>
              <a:t>«Поможем мишке собрать шишки</a:t>
            </a:r>
            <a:r>
              <a:rPr lang="ru-RU" i="1" dirty="0" smtClean="0"/>
              <a:t>».</a:t>
            </a:r>
            <a:r>
              <a:rPr lang="ru-RU" dirty="0"/>
              <a:t> </a:t>
            </a:r>
            <a:r>
              <a:rPr lang="ru-RU" dirty="0" smtClean="0"/>
              <a:t>После </a:t>
            </a:r>
            <a:r>
              <a:rPr lang="ru-RU" dirty="0"/>
              <a:t>постановки игровой задачи с детьми разыгрываются игровые </a:t>
            </a:r>
            <a:r>
              <a:rPr lang="ru-RU" dirty="0" smtClean="0"/>
              <a:t>действия.</a:t>
            </a:r>
            <a:r>
              <a:rPr lang="ru-RU" dirty="0"/>
              <a:t> </a:t>
            </a:r>
            <a:r>
              <a:rPr lang="ru-RU" dirty="0" smtClean="0"/>
              <a:t>В </a:t>
            </a:r>
            <a:r>
              <a:rPr lang="ru-RU" dirty="0"/>
              <a:t>условиях игрового действия рождается воображаемая ситуация. </a:t>
            </a:r>
            <a:endParaRPr lang="ru-RU" dirty="0" smtClean="0"/>
          </a:p>
          <a:p>
            <a:pPr algn="just"/>
            <a:r>
              <a:rPr lang="ru-RU" dirty="0"/>
              <a:t>В конце деятельности следует </a:t>
            </a:r>
            <a:r>
              <a:rPr lang="ru-RU" b="1" dirty="0"/>
              <a:t>педагогическая оценка</a:t>
            </a:r>
            <a:r>
              <a:rPr lang="ru-RU" dirty="0"/>
              <a:t>, которая является одним из важнейших приемов обучения. Оценке подлежит как результат решения учебной задачи, так и ход ее выполнения. </a:t>
            </a:r>
            <a:endParaRPr lang="ru-RU" dirty="0" smtClean="0"/>
          </a:p>
          <a:p>
            <a:pPr algn="just"/>
            <a:r>
              <a:rPr lang="ru-RU" b="1" dirty="0" smtClean="0"/>
              <a:t>Поощрение</a:t>
            </a:r>
            <a:r>
              <a:rPr lang="ru-RU" dirty="0" smtClean="0"/>
              <a:t> - в </a:t>
            </a:r>
            <a:r>
              <a:rPr lang="ru-RU" dirty="0"/>
              <a:t>течение всего процесса выполнения работы надо хвалить, подбадривать каждого малыша, а в конце занятия еще раз, внимательно рассмотрев работы маленьких авторов, особо отметить их старание, вспомнить, что и зачем делали на занятии, смогли ли кому-то помочь, кого-то спасти, обрадовать и т. д.</a:t>
            </a:r>
          </a:p>
          <a:p>
            <a:pPr algn="just"/>
            <a:endParaRPr lang="ru-RU" dirty="0"/>
          </a:p>
        </p:txBody>
      </p:sp>
    </p:spTree>
    <p:extLst>
      <p:ext uri="{BB962C8B-B14F-4D97-AF65-F5344CB8AC3E}">
        <p14:creationId xmlns:p14="http://schemas.microsoft.com/office/powerpoint/2010/main" val="61641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7125113" cy="1385124"/>
          </a:xfrm>
        </p:spPr>
        <p:txBody>
          <a:bodyPr/>
          <a:lstStyle/>
          <a:p>
            <a:pPr algn="ctr"/>
            <a:r>
              <a:rPr lang="ru-RU" b="1" dirty="0" smtClean="0">
                <a:solidFill>
                  <a:srgbClr val="FF0000"/>
                </a:solidFill>
              </a:rPr>
              <a:t>Что такое </a:t>
            </a:r>
            <a:r>
              <a:rPr lang="ru-RU" b="1" dirty="0" err="1" smtClean="0">
                <a:solidFill>
                  <a:srgbClr val="FF0000"/>
                </a:solidFill>
              </a:rPr>
              <a:t>пластилинография</a:t>
            </a:r>
            <a:r>
              <a:rPr lang="ru-RU" dirty="0" smtClean="0">
                <a:solidFill>
                  <a:srgbClr val="FF0000"/>
                </a:solidFill>
                <a:latin typeface="Times New Roman" pitchFamily="18" charset="0"/>
                <a:cs typeface="Times New Roman" pitchFamily="18" charset="0"/>
              </a:rPr>
              <a:t>?</a:t>
            </a:r>
            <a:endParaRPr lang="ru-RU"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395536" y="1807361"/>
            <a:ext cx="8352927" cy="4051437"/>
          </a:xfrm>
        </p:spPr>
        <p:txBody>
          <a:bodyPr>
            <a:normAutofit lnSpcReduction="10000"/>
          </a:bodyPr>
          <a:lstStyle/>
          <a:p>
            <a:pPr marL="0" indent="0" algn="ctr">
              <a:buNone/>
            </a:pPr>
            <a:r>
              <a:rPr lang="ru-RU" sz="3200" b="1" dirty="0">
                <a:latin typeface="Times New Roman" pitchFamily="18" charset="0"/>
                <a:cs typeface="Times New Roman" pitchFamily="18" charset="0"/>
              </a:rPr>
              <a:t> «графия» </a:t>
            </a:r>
            <a:r>
              <a:rPr lang="ru-RU" sz="3200" b="1" dirty="0" smtClean="0">
                <a:latin typeface="Times New Roman" pitchFamily="18" charset="0"/>
                <a:cs typeface="Times New Roman" pitchFamily="18" charset="0"/>
              </a:rPr>
              <a:t> - </a:t>
            </a:r>
            <a:r>
              <a:rPr lang="ru-RU" sz="3200" dirty="0" smtClean="0">
                <a:latin typeface="Times New Roman" pitchFamily="18" charset="0"/>
                <a:cs typeface="Times New Roman" pitchFamily="18" charset="0"/>
              </a:rPr>
              <a:t>создавать</a:t>
            </a:r>
            <a:r>
              <a:rPr lang="ru-RU" sz="3200" dirty="0">
                <a:latin typeface="Times New Roman" pitchFamily="18" charset="0"/>
                <a:cs typeface="Times New Roman" pitchFamily="18" charset="0"/>
              </a:rPr>
              <a:t>, изображать, </a:t>
            </a:r>
            <a:endParaRPr lang="ru-RU" sz="3200" dirty="0" smtClean="0">
              <a:latin typeface="Times New Roman" pitchFamily="18" charset="0"/>
              <a:cs typeface="Times New Roman" pitchFamily="18" charset="0"/>
            </a:endParaRPr>
          </a:p>
          <a:p>
            <a:pPr marL="0" indent="0" algn="ctr">
              <a:buNone/>
            </a:pPr>
            <a:r>
              <a:rPr lang="ru-RU" sz="3200" b="1" dirty="0" smtClean="0">
                <a:latin typeface="Times New Roman" pitchFamily="18" charset="0"/>
                <a:cs typeface="Times New Roman" pitchFamily="18" charset="0"/>
              </a:rPr>
              <a:t>«</a:t>
            </a:r>
            <a:r>
              <a:rPr lang="ru-RU" sz="3200" b="1" dirty="0">
                <a:latin typeface="Times New Roman" pitchFamily="18" charset="0"/>
                <a:cs typeface="Times New Roman" pitchFamily="18" charset="0"/>
              </a:rPr>
              <a:t>пластилин</a:t>
            </a:r>
            <a:r>
              <a:rPr lang="ru-RU" sz="3200" b="1" dirty="0" smtClean="0">
                <a:latin typeface="Times New Roman" pitchFamily="18" charset="0"/>
                <a:cs typeface="Times New Roman" pitchFamily="18" charset="0"/>
              </a:rPr>
              <a:t>» - </a:t>
            </a:r>
            <a:r>
              <a:rPr lang="ru-RU" sz="3200" dirty="0">
                <a:latin typeface="Times New Roman" pitchFamily="18" charset="0"/>
                <a:cs typeface="Times New Roman" pitchFamily="18" charset="0"/>
              </a:rPr>
              <a:t>материал, при помощи которого осуществляется осуществление замысла. </a:t>
            </a:r>
            <a:endParaRPr lang="ru-RU" sz="3200" dirty="0" smtClean="0">
              <a:latin typeface="Times New Roman" pitchFamily="18" charset="0"/>
              <a:cs typeface="Times New Roman" pitchFamily="18" charset="0"/>
            </a:endParaRPr>
          </a:p>
          <a:p>
            <a:pPr marL="0" indent="0" algn="ctr">
              <a:buNone/>
            </a:pPr>
            <a:r>
              <a:rPr lang="ru-RU" sz="3200" dirty="0" smtClean="0">
                <a:latin typeface="Times New Roman" pitchFamily="18" charset="0"/>
                <a:cs typeface="Times New Roman" pitchFamily="18" charset="0"/>
              </a:rPr>
              <a:t>Суть </a:t>
            </a:r>
            <a:r>
              <a:rPr lang="ru-RU" sz="3200" dirty="0">
                <a:latin typeface="Times New Roman" pitchFamily="18" charset="0"/>
                <a:cs typeface="Times New Roman" pitchFamily="18" charset="0"/>
              </a:rPr>
              <a:t>пластилинографии заключается в создании плоскостного или рельефного изображения с помощью мягких материалов, путем их размазывания по поверхности</a:t>
            </a:r>
            <a:r>
              <a:rPr lang="ru-RU" dirty="0"/>
              <a:t>.</a:t>
            </a:r>
          </a:p>
          <a:p>
            <a:endParaRPr lang="ru-RU" dirty="0"/>
          </a:p>
        </p:txBody>
      </p:sp>
    </p:spTree>
    <p:extLst>
      <p:ext uri="{BB962C8B-B14F-4D97-AF65-F5344CB8AC3E}">
        <p14:creationId xmlns:p14="http://schemas.microsoft.com/office/powerpoint/2010/main" val="2010787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9"/>
            <a:ext cx="8892480" cy="576064"/>
          </a:xfrm>
        </p:spPr>
        <p:txBody>
          <a:bodyPr/>
          <a:lstStyle/>
          <a:p>
            <a:pPr algn="ctr"/>
            <a:r>
              <a:rPr lang="ru-RU" b="1" dirty="0">
                <a:solidFill>
                  <a:srgbClr val="FF0000"/>
                </a:solidFill>
                <a:latin typeface="Times New Roman" pitchFamily="18" charset="0"/>
                <a:cs typeface="Times New Roman" pitchFamily="18" charset="0"/>
              </a:rPr>
              <a:t>Рекомендации по работе с пластилином:</a:t>
            </a:r>
            <a:br>
              <a:rPr lang="ru-RU" b="1" dirty="0">
                <a:solidFill>
                  <a:srgbClr val="FF0000"/>
                </a:solidFill>
                <a:latin typeface="Times New Roman" pitchFamily="18" charset="0"/>
                <a:cs typeface="Times New Roman" pitchFamily="18" charset="0"/>
              </a:rPr>
            </a:b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79512" y="692697"/>
            <a:ext cx="8784975" cy="6048672"/>
          </a:xfrm>
        </p:spPr>
        <p:txBody>
          <a:bodyPr>
            <a:normAutofit fontScale="92500" lnSpcReduction="20000"/>
          </a:bodyPr>
          <a:lstStyle/>
          <a:p>
            <a:pPr algn="just"/>
            <a:r>
              <a:rPr lang="ru-RU" dirty="0" smtClean="0"/>
              <a:t>1</a:t>
            </a:r>
            <a:r>
              <a:rPr lang="ru-RU" dirty="0"/>
              <a:t>)</a:t>
            </a:r>
            <a:r>
              <a:rPr lang="ru-RU" sz="2300" dirty="0">
                <a:latin typeface="Times New Roman" pitchFamily="18" charset="0"/>
                <a:cs typeface="Times New Roman" pitchFamily="18" charset="0"/>
              </a:rPr>
              <a:t> Твердый пластилин разогреть перед занятием в емкости с горячей</a:t>
            </a:r>
          </a:p>
          <a:p>
            <a:pPr algn="just"/>
            <a:r>
              <a:rPr lang="ru-RU" sz="2300" dirty="0">
                <a:latin typeface="Times New Roman" pitchFamily="18" charset="0"/>
                <a:cs typeface="Times New Roman" pitchFamily="18" charset="0"/>
              </a:rPr>
              <a:t>водой из-под крана (но не заливать кипятком).</a:t>
            </a:r>
          </a:p>
          <a:p>
            <a:pPr algn="just"/>
            <a:r>
              <a:rPr lang="ru-RU" sz="2300" dirty="0">
                <a:latin typeface="Times New Roman" pitchFamily="18" charset="0"/>
                <a:cs typeface="Times New Roman" pitchFamily="18" charset="0"/>
              </a:rPr>
              <a:t>2) При работе с пластилином следует использовать как основу не тонкие листы бумаги, а плотный картон, чтобы не происходило ее деформации при выполнении приемов придавливания, </a:t>
            </a:r>
            <a:r>
              <a:rPr lang="ru-RU" sz="2300" dirty="0" err="1" smtClean="0">
                <a:latin typeface="Times New Roman" pitchFamily="18" charset="0"/>
                <a:cs typeface="Times New Roman" pitchFamily="18" charset="0"/>
              </a:rPr>
              <a:t>примазывания</a:t>
            </a:r>
            <a:r>
              <a:rPr lang="ru-RU" sz="2300" dirty="0" smtClean="0">
                <a:latin typeface="Times New Roman" pitchFamily="18" charset="0"/>
                <a:cs typeface="Times New Roman" pitchFamily="18" charset="0"/>
              </a:rPr>
              <a:t>, сглаживания </a:t>
            </a:r>
            <a:r>
              <a:rPr lang="ru-RU" sz="2300" dirty="0">
                <a:latin typeface="Times New Roman" pitchFamily="18" charset="0"/>
                <a:cs typeface="Times New Roman" pitchFamily="18" charset="0"/>
              </a:rPr>
              <a:t>поверхностей создаваемых предметов.</a:t>
            </a:r>
          </a:p>
          <a:p>
            <a:pPr algn="just"/>
            <a:r>
              <a:rPr lang="ru-RU" sz="2300" dirty="0">
                <a:latin typeface="Times New Roman" pitchFamily="18" charset="0"/>
                <a:cs typeface="Times New Roman" pitchFamily="18" charset="0"/>
              </a:rPr>
              <a:t>3) Чтобы картинка со временем не потеряла своей привлекательности, следует основу с предварительно нарисованным контуром или без него покрыть скотчем. Это поможет избежать появления жирных пятен, работать на скользкой поверхности легче и при помощи стеки проще снять лишний пластилин, не оставляя следов.</a:t>
            </a:r>
          </a:p>
          <a:p>
            <a:pPr algn="just"/>
            <a:r>
              <a:rPr lang="ru-RU" sz="2300" dirty="0">
                <a:latin typeface="Times New Roman" pitchFamily="18" charset="0"/>
                <a:cs typeface="Times New Roman" pitchFamily="18" charset="0"/>
              </a:rPr>
              <a:t>4) На рабочем столе ребенка обязательно должна быть тканевая салфетка для рук, чтобы он мог воспользоваться ею в любое время, а после выполненной работы сначала вытереть руки салфеткой, а затем вымыть их водой с мылом.</a:t>
            </a:r>
          </a:p>
          <a:p>
            <a:pPr algn="just"/>
            <a:r>
              <a:rPr lang="ru-RU" sz="2300" dirty="0">
                <a:latin typeface="Times New Roman" pitchFamily="18" charset="0"/>
                <a:cs typeface="Times New Roman" pitchFamily="18" charset="0"/>
              </a:rPr>
              <a:t>5) Работа с пластилином требует физических усилий, поэтому в процессе ее </a:t>
            </a:r>
            <a:r>
              <a:rPr lang="ru-RU" sz="2300" dirty="0" smtClean="0">
                <a:latin typeface="Times New Roman" pitchFamily="18" charset="0"/>
                <a:cs typeface="Times New Roman" pitchFamily="18" charset="0"/>
              </a:rPr>
              <a:t>выполнения рекомендуется чаще применять физкультминутки </a:t>
            </a:r>
            <a:r>
              <a:rPr lang="ru-RU" sz="2300" dirty="0">
                <a:latin typeface="Times New Roman" pitchFamily="18" charset="0"/>
                <a:cs typeface="Times New Roman" pitchFamily="18" charset="0"/>
              </a:rPr>
              <a:t>и </a:t>
            </a:r>
            <a:r>
              <a:rPr lang="ru-RU" sz="2300" dirty="0" smtClean="0">
                <a:latin typeface="Times New Roman" pitchFamily="18" charset="0"/>
                <a:cs typeface="Times New Roman" pitchFamily="18" charset="0"/>
              </a:rPr>
              <a:t>разминки.</a:t>
            </a:r>
            <a:r>
              <a:rPr lang="ru-RU" dirty="0"/>
              <a:t> </a:t>
            </a:r>
          </a:p>
          <a:p>
            <a:endParaRPr lang="ru-RU" dirty="0"/>
          </a:p>
        </p:txBody>
      </p:sp>
    </p:spTree>
    <p:extLst>
      <p:ext uri="{BB962C8B-B14F-4D97-AF65-F5344CB8AC3E}">
        <p14:creationId xmlns:p14="http://schemas.microsoft.com/office/powerpoint/2010/main" val="166406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557161" cy="720080"/>
          </a:xfrm>
        </p:spPr>
        <p:txBody>
          <a:bodyPr/>
          <a:lstStyle/>
          <a:p>
            <a:pPr algn="ctr"/>
            <a:r>
              <a:rPr lang="ru-RU" sz="2800" b="1" dirty="0" err="1">
                <a:solidFill>
                  <a:srgbClr val="FF0000"/>
                </a:solidFill>
              </a:rPr>
              <a:t>П</a:t>
            </a:r>
            <a:r>
              <a:rPr lang="ru-RU" sz="2800" b="1" dirty="0" err="1" smtClean="0">
                <a:solidFill>
                  <a:srgbClr val="FF0000"/>
                </a:solidFill>
              </a:rPr>
              <a:t>ластилинография</a:t>
            </a:r>
            <a:r>
              <a:rPr lang="ru-RU" sz="2800" b="1" dirty="0" smtClean="0">
                <a:solidFill>
                  <a:srgbClr val="FF0000"/>
                </a:solidFill>
              </a:rPr>
              <a:t> способствует</a:t>
            </a:r>
            <a:endParaRPr lang="ru-RU" sz="2800" b="1" dirty="0">
              <a:solidFill>
                <a:srgbClr val="FF0000"/>
              </a:solidFill>
            </a:endParaRPr>
          </a:p>
        </p:txBody>
      </p:sp>
      <p:sp>
        <p:nvSpPr>
          <p:cNvPr id="3" name="Объект 2"/>
          <p:cNvSpPr>
            <a:spLocks noGrp="1"/>
          </p:cNvSpPr>
          <p:nvPr>
            <p:ph idx="1"/>
          </p:nvPr>
        </p:nvSpPr>
        <p:spPr>
          <a:xfrm>
            <a:off x="179512" y="908721"/>
            <a:ext cx="8784976" cy="5832648"/>
          </a:xfrm>
        </p:spPr>
        <p:txBody>
          <a:bodyPr>
            <a:noAutofit/>
          </a:bodyPr>
          <a:lstStyle/>
          <a:p>
            <a:pPr algn="just"/>
            <a:r>
              <a:rPr lang="ru-RU" sz="2400" dirty="0" smtClean="0">
                <a:latin typeface="Times New Roman" pitchFamily="18" charset="0"/>
                <a:cs typeface="Times New Roman" pitchFamily="18" charset="0"/>
              </a:rPr>
              <a:t>Развитию психических процессов: </a:t>
            </a:r>
            <a:r>
              <a:rPr lang="ru-RU" sz="2400" dirty="0">
                <a:latin typeface="Times New Roman" pitchFamily="18" charset="0"/>
                <a:cs typeface="Times New Roman" pitchFamily="18" charset="0"/>
              </a:rPr>
              <a:t>внимания, памяти, мышления, восприятия, </a:t>
            </a:r>
            <a:r>
              <a:rPr lang="ru-RU" sz="2400" dirty="0" smtClean="0">
                <a:latin typeface="Times New Roman" pitchFamily="18" charset="0"/>
                <a:cs typeface="Times New Roman" pitchFamily="18" charset="0"/>
              </a:rPr>
              <a:t>воображения, творческих способностей.</a:t>
            </a:r>
          </a:p>
          <a:p>
            <a:pPr algn="just"/>
            <a:r>
              <a:rPr lang="ru-RU" sz="2400" dirty="0" smtClean="0">
                <a:latin typeface="Times New Roman" pitchFamily="18" charset="0"/>
                <a:cs typeface="Times New Roman" pitchFamily="18" charset="0"/>
              </a:rPr>
              <a:t>3</a:t>
            </a:r>
            <a:r>
              <a:rPr lang="ru-RU" sz="2400" dirty="0">
                <a:latin typeface="Times New Roman" pitchFamily="18" charset="0"/>
                <a:cs typeface="Times New Roman" pitchFamily="18" charset="0"/>
              </a:rPr>
              <a:t>. Развитию пространственной </a:t>
            </a:r>
            <a:r>
              <a:rPr lang="ru-RU" sz="2400" dirty="0" smtClean="0">
                <a:latin typeface="Times New Roman" pitchFamily="18" charset="0"/>
                <a:cs typeface="Times New Roman" pitchFamily="18" charset="0"/>
              </a:rPr>
              <a:t>ориентации. </a:t>
            </a:r>
            <a:r>
              <a:rPr lang="ru-RU" sz="2400" dirty="0">
                <a:latin typeface="Times New Roman" pitchFamily="18" charset="0"/>
                <a:cs typeface="Times New Roman" pitchFamily="18" charset="0"/>
              </a:rPr>
              <a:t>Дети учатся планировать свою работу и доводить её до конца.</a:t>
            </a:r>
          </a:p>
          <a:p>
            <a:pPr algn="just"/>
            <a:r>
              <a:rPr lang="ru-RU" sz="2400" dirty="0">
                <a:latin typeface="Times New Roman" pitchFamily="18" charset="0"/>
                <a:cs typeface="Times New Roman" pitchFamily="18" charset="0"/>
              </a:rPr>
              <a:t>4. Развитию мелкой моторики рук: укрепляется сила рук, движения обеих рук становятся более </a:t>
            </a:r>
            <a:r>
              <a:rPr lang="ru-RU" sz="2400" dirty="0" smtClean="0">
                <a:latin typeface="Times New Roman" pitchFamily="18" charset="0"/>
                <a:cs typeface="Times New Roman" pitchFamily="18" charset="0"/>
              </a:rPr>
              <a:t>согласованными. Рука </a:t>
            </a:r>
            <a:r>
              <a:rPr lang="ru-RU" sz="2400" dirty="0">
                <a:latin typeface="Times New Roman" pitchFamily="18" charset="0"/>
                <a:cs typeface="Times New Roman" pitchFamily="18" charset="0"/>
              </a:rPr>
              <a:t>ребёнка подготавливается к освоению </a:t>
            </a:r>
            <a:r>
              <a:rPr lang="ru-RU" sz="2400" dirty="0" smtClean="0">
                <a:latin typeface="Times New Roman" pitchFamily="18" charset="0"/>
                <a:cs typeface="Times New Roman" pitchFamily="18" charset="0"/>
              </a:rPr>
              <a:t>навыка письма.</a:t>
            </a:r>
            <a:endParaRPr lang="ru-RU"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5. </a:t>
            </a:r>
            <a:r>
              <a:rPr lang="ru-RU" sz="2400" dirty="0" smtClean="0">
                <a:latin typeface="Times New Roman" pitchFamily="18" charset="0"/>
                <a:cs typeface="Times New Roman" pitchFamily="18" charset="0"/>
              </a:rPr>
              <a:t>Снятию </a:t>
            </a:r>
            <a:r>
              <a:rPr lang="ru-RU" sz="2400" dirty="0">
                <a:latin typeface="Times New Roman" pitchFamily="18" charset="0"/>
                <a:cs typeface="Times New Roman" pitchFamily="18" charset="0"/>
              </a:rPr>
              <a:t>мышечного напряжения и расслаблению.</a:t>
            </a:r>
          </a:p>
          <a:p>
            <a:pPr algn="just"/>
            <a:r>
              <a:rPr lang="ru-RU" sz="2400" dirty="0">
                <a:latin typeface="Times New Roman" pitchFamily="18" charset="0"/>
                <a:cs typeface="Times New Roman" pitchFamily="18" charset="0"/>
              </a:rPr>
              <a:t>6. </a:t>
            </a:r>
            <a:r>
              <a:rPr lang="ru-RU" sz="2400" dirty="0" smtClean="0">
                <a:latin typeface="Times New Roman" pitchFamily="18" charset="0"/>
                <a:cs typeface="Times New Roman" pitchFamily="18" charset="0"/>
              </a:rPr>
              <a:t>Интеграция </a:t>
            </a:r>
            <a:r>
              <a:rPr lang="ru-RU" sz="2400" dirty="0">
                <a:latin typeface="Times New Roman" pitchFamily="18" charset="0"/>
                <a:cs typeface="Times New Roman" pitchFamily="18" charset="0"/>
              </a:rPr>
              <a:t>образовательных областей (по ознакомлению с окружающим миром и природой, развитию речи, и т. д.) </a:t>
            </a:r>
            <a:r>
              <a:rPr lang="ru-RU" sz="24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88992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522995" cy="936104"/>
          </a:xfrm>
        </p:spPr>
        <p:txBody>
          <a:bodyPr/>
          <a:lstStyle/>
          <a:p>
            <a:pPr algn="ctr"/>
            <a:r>
              <a:rPr lang="ru-RU" sz="2800" b="1" dirty="0">
                <a:solidFill>
                  <a:srgbClr val="FF0000"/>
                </a:solidFill>
                <a:latin typeface="Times New Roman" pitchFamily="18" charset="0"/>
                <a:cs typeface="Times New Roman" pitchFamily="18" charset="0"/>
              </a:rPr>
              <a:t>Основные</a:t>
            </a:r>
            <a:r>
              <a:rPr lang="ru-RU" sz="2800" b="1" dirty="0">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цели и задачи</a:t>
            </a:r>
            <a:r>
              <a:rPr lang="ru-RU" sz="2800" dirty="0">
                <a:solidFill>
                  <a:srgbClr val="FF0000"/>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обучения дошкольников «Пластилинографии</a:t>
            </a:r>
            <a:r>
              <a:rPr lang="ru-RU" sz="2800" b="1" dirty="0" smtClean="0">
                <a:solidFill>
                  <a:srgbClr val="FF0000"/>
                </a:solidFill>
                <a:latin typeface="Times New Roman" pitchFamily="18" charset="0"/>
                <a:cs typeface="Times New Roman" pitchFamily="18" charset="0"/>
              </a:rPr>
              <a:t>»</a:t>
            </a:r>
            <a:endParaRPr lang="ru-RU" dirty="0">
              <a:solidFill>
                <a:srgbClr val="FF0000"/>
              </a:solidFill>
            </a:endParaRPr>
          </a:p>
        </p:txBody>
      </p:sp>
      <p:sp>
        <p:nvSpPr>
          <p:cNvPr id="3" name="Объект 2"/>
          <p:cNvSpPr>
            <a:spLocks noGrp="1"/>
          </p:cNvSpPr>
          <p:nvPr>
            <p:ph idx="1"/>
          </p:nvPr>
        </p:nvSpPr>
        <p:spPr>
          <a:xfrm>
            <a:off x="179512" y="1196752"/>
            <a:ext cx="8712968" cy="5472607"/>
          </a:xfrm>
        </p:spPr>
        <p:txBody>
          <a:bodyPr>
            <a:normAutofit/>
          </a:bodyPr>
          <a:lstStyle/>
          <a:p>
            <a:pPr algn="just"/>
            <a:r>
              <a:rPr lang="ru-RU" sz="2400" dirty="0">
                <a:latin typeface="Times New Roman" pitchFamily="18" charset="0"/>
                <a:cs typeface="Times New Roman" pitchFamily="18" charset="0"/>
              </a:rPr>
              <a:t>Формирование навыков работы с пластилином, развитие интереса к художественной деятельности.</a:t>
            </a:r>
          </a:p>
          <a:p>
            <a:pPr algn="just"/>
            <a:r>
              <a:rPr lang="ru-RU" sz="2400" dirty="0" smtClean="0">
                <a:latin typeface="Times New Roman" pitchFamily="18" charset="0"/>
                <a:cs typeface="Times New Roman" pitchFamily="18" charset="0"/>
              </a:rPr>
              <a:t>Освоение </a:t>
            </a:r>
            <a:r>
              <a:rPr lang="ru-RU" sz="2400" dirty="0">
                <a:latin typeface="Times New Roman" pitchFamily="18" charset="0"/>
                <a:cs typeface="Times New Roman" pitchFamily="18" charset="0"/>
              </a:rPr>
              <a:t>новых приемов (скатывания, надавливания, размазывания) и создание с их помощью сюжетных картин.</a:t>
            </a:r>
          </a:p>
          <a:p>
            <a:pPr algn="just"/>
            <a:r>
              <a:rPr lang="ru-RU" sz="2400" dirty="0" smtClean="0">
                <a:latin typeface="Times New Roman" pitchFamily="18" charset="0"/>
                <a:cs typeface="Times New Roman" pitchFamily="18" charset="0"/>
              </a:rPr>
              <a:t>Обучение </a:t>
            </a:r>
            <a:r>
              <a:rPr lang="ru-RU" sz="2400" dirty="0">
                <a:latin typeface="Times New Roman" pitchFamily="18" charset="0"/>
                <a:cs typeface="Times New Roman" pitchFamily="18" charset="0"/>
              </a:rPr>
              <a:t>умению ориентироваться на листе бумаги.</a:t>
            </a:r>
          </a:p>
          <a:p>
            <a:pPr algn="just"/>
            <a:r>
              <a:rPr lang="ru-RU" sz="2400" dirty="0" smtClean="0">
                <a:latin typeface="Times New Roman" pitchFamily="18" charset="0"/>
                <a:cs typeface="Times New Roman" pitchFamily="18" charset="0"/>
              </a:rPr>
              <a:t>Развитие </a:t>
            </a:r>
            <a:r>
              <a:rPr lang="ru-RU" sz="2400" dirty="0">
                <a:latin typeface="Times New Roman" pitchFamily="18" charset="0"/>
                <a:cs typeface="Times New Roman" pitchFamily="18" charset="0"/>
              </a:rPr>
              <a:t>мелкой моторики, координации движений рук, глазомера.</a:t>
            </a:r>
          </a:p>
          <a:p>
            <a:pPr algn="just"/>
            <a:r>
              <a:rPr lang="ru-RU" sz="2400" dirty="0" smtClean="0">
                <a:latin typeface="Times New Roman" pitchFamily="18" charset="0"/>
                <a:cs typeface="Times New Roman" pitchFamily="18" charset="0"/>
              </a:rPr>
              <a:t>Воспитание </a:t>
            </a:r>
            <a:r>
              <a:rPr lang="ru-RU" sz="2400" dirty="0">
                <a:latin typeface="Times New Roman" pitchFamily="18" charset="0"/>
                <a:cs typeface="Times New Roman" pitchFamily="18" charset="0"/>
              </a:rPr>
              <a:t>усидчивости, аккуратности в работе, желания доводить начатое дело до конца.</a:t>
            </a:r>
          </a:p>
          <a:p>
            <a:pPr algn="just"/>
            <a:r>
              <a:rPr lang="ru-RU" sz="2400" dirty="0" smtClean="0">
                <a:latin typeface="Times New Roman" pitchFamily="18" charset="0"/>
                <a:cs typeface="Times New Roman" pitchFamily="18" charset="0"/>
              </a:rPr>
              <a:t>Развитие </a:t>
            </a:r>
            <a:r>
              <a:rPr lang="ru-RU" sz="2400" dirty="0">
                <a:latin typeface="Times New Roman" pitchFamily="18" charset="0"/>
                <a:cs typeface="Times New Roman" pitchFamily="18" charset="0"/>
              </a:rPr>
              <a:t>художественного творчества, эстетических чувств.</a:t>
            </a:r>
          </a:p>
        </p:txBody>
      </p:sp>
    </p:spTree>
    <p:extLst>
      <p:ext uri="{BB962C8B-B14F-4D97-AF65-F5344CB8AC3E}">
        <p14:creationId xmlns:p14="http://schemas.microsoft.com/office/powerpoint/2010/main" val="77757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Виды «Пластилинографии»</a:t>
            </a:r>
            <a:endParaRPr lang="ru-RU" b="1" dirty="0">
              <a:solidFill>
                <a:srgbClr val="FF0000"/>
              </a:solidFill>
            </a:endParaRPr>
          </a:p>
        </p:txBody>
      </p:sp>
      <p:sp>
        <p:nvSpPr>
          <p:cNvPr id="3" name="Объект 2"/>
          <p:cNvSpPr>
            <a:spLocks noGrp="1"/>
          </p:cNvSpPr>
          <p:nvPr>
            <p:ph idx="1"/>
          </p:nvPr>
        </p:nvSpPr>
        <p:spPr/>
        <p:txBody>
          <a:bodyPr>
            <a:normAutofit lnSpcReduction="10000"/>
          </a:bodyPr>
          <a:lstStyle/>
          <a:p>
            <a:r>
              <a:rPr lang="ru-RU" sz="2800" dirty="0">
                <a:latin typeface="Times New Roman" pitchFamily="18" charset="0"/>
                <a:cs typeface="Times New Roman" pitchFamily="18" charset="0"/>
              </a:rPr>
              <a:t>Прямая </a:t>
            </a:r>
            <a:r>
              <a:rPr lang="ru-RU" sz="2800" dirty="0" err="1">
                <a:latin typeface="Times New Roman" pitchFamily="18" charset="0"/>
                <a:cs typeface="Times New Roman" pitchFamily="18" charset="0"/>
              </a:rPr>
              <a:t>пластилинография</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Обратная </a:t>
            </a:r>
            <a:r>
              <a:rPr lang="ru-RU" sz="2800" dirty="0" err="1" smtClean="0">
                <a:latin typeface="Times New Roman" pitchFamily="18" charset="0"/>
                <a:cs typeface="Times New Roman" pitchFamily="18" charset="0"/>
              </a:rPr>
              <a:t>пластилинография</a:t>
            </a:r>
            <a:endParaRPr lang="ru-RU" sz="2800" dirty="0" smtClean="0">
              <a:latin typeface="Times New Roman" pitchFamily="18" charset="0"/>
              <a:cs typeface="Times New Roman" pitchFamily="18" charset="0"/>
            </a:endParaRPr>
          </a:p>
          <a:p>
            <a:r>
              <a:rPr lang="ru-RU" sz="2800" dirty="0">
                <a:latin typeface="Times New Roman" pitchFamily="18" charset="0"/>
                <a:cs typeface="Times New Roman" pitchFamily="18" charset="0"/>
              </a:rPr>
              <a:t>Модульная </a:t>
            </a:r>
            <a:r>
              <a:rPr lang="ru-RU" sz="2800" dirty="0" err="1">
                <a:latin typeface="Times New Roman" pitchFamily="18" charset="0"/>
                <a:cs typeface="Times New Roman" pitchFamily="18" charset="0"/>
              </a:rPr>
              <a:t>пластилинография</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Мозаичная </a:t>
            </a:r>
            <a:r>
              <a:rPr lang="ru-RU" sz="2800" dirty="0" err="1">
                <a:latin typeface="Times New Roman" pitchFamily="18" charset="0"/>
                <a:cs typeface="Times New Roman" pitchFamily="18" charset="0"/>
              </a:rPr>
              <a:t>пластилинография</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Контурная </a:t>
            </a:r>
            <a:r>
              <a:rPr lang="ru-RU" sz="2800" dirty="0" err="1">
                <a:latin typeface="Times New Roman" pitchFamily="18" charset="0"/>
                <a:cs typeface="Times New Roman" pitchFamily="18" charset="0"/>
              </a:rPr>
              <a:t>пластилинография</a:t>
            </a:r>
            <a:endParaRPr lang="ru-RU" sz="2800" dirty="0">
              <a:latin typeface="Times New Roman" pitchFamily="18" charset="0"/>
              <a:cs typeface="Times New Roman" pitchFamily="18" charset="0"/>
            </a:endParaRPr>
          </a:p>
          <a:p>
            <a:r>
              <a:rPr lang="ru-RU" sz="2800" dirty="0">
                <a:latin typeface="Times New Roman" pitchFamily="18" charset="0"/>
                <a:cs typeface="Times New Roman" pitchFamily="18" charset="0"/>
              </a:rPr>
              <a:t>Многослойная </a:t>
            </a:r>
            <a:r>
              <a:rPr lang="ru-RU" sz="2800" dirty="0" err="1">
                <a:latin typeface="Times New Roman" pitchFamily="18" charset="0"/>
                <a:cs typeface="Times New Roman" pitchFamily="18" charset="0"/>
              </a:rPr>
              <a:t>пластилинография</a:t>
            </a:r>
            <a:r>
              <a:rPr lang="ru-RU" sz="2800" dirty="0">
                <a:latin typeface="Times New Roman" pitchFamily="18" charset="0"/>
                <a:cs typeface="Times New Roman" pitchFamily="18" charset="0"/>
              </a:rPr>
              <a:t> </a:t>
            </a:r>
          </a:p>
          <a:p>
            <a:r>
              <a:rPr lang="ru-RU" sz="2800" dirty="0">
                <a:latin typeface="Times New Roman" pitchFamily="18" charset="0"/>
                <a:cs typeface="Times New Roman" pitchFamily="18" charset="0"/>
              </a:rPr>
              <a:t>Фактурная </a:t>
            </a:r>
            <a:r>
              <a:rPr lang="ru-RU" sz="2800" dirty="0" err="1">
                <a:latin typeface="Times New Roman" pitchFamily="18" charset="0"/>
                <a:cs typeface="Times New Roman" pitchFamily="18" charset="0"/>
              </a:rPr>
              <a:t>пластилинография</a:t>
            </a:r>
            <a:endParaRPr lang="ru-RU" sz="2800"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219950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125113" cy="924475"/>
          </a:xfrm>
        </p:spPr>
        <p:txBody>
          <a:bodyPr/>
          <a:lstStyle/>
          <a:p>
            <a:pPr algn="ctr"/>
            <a:r>
              <a:rPr lang="ru-RU" b="1" dirty="0" smtClean="0">
                <a:solidFill>
                  <a:srgbClr val="FF0000"/>
                </a:solidFill>
              </a:rPr>
              <a:t>Прямая </a:t>
            </a:r>
            <a:r>
              <a:rPr lang="ru-RU" b="1" dirty="0" err="1" smtClean="0">
                <a:solidFill>
                  <a:srgbClr val="FF0000"/>
                </a:solidFill>
              </a:rPr>
              <a:t>пластилинография</a:t>
            </a:r>
            <a:endParaRPr lang="ru-RU" b="1" dirty="0">
              <a:solidFill>
                <a:srgbClr val="FF0000"/>
              </a:solidFill>
            </a:endParaRPr>
          </a:p>
        </p:txBody>
      </p:sp>
      <p:sp>
        <p:nvSpPr>
          <p:cNvPr id="3" name="Объект 2"/>
          <p:cNvSpPr>
            <a:spLocks noGrp="1"/>
          </p:cNvSpPr>
          <p:nvPr>
            <p:ph idx="1"/>
          </p:nvPr>
        </p:nvSpPr>
        <p:spPr>
          <a:xfrm>
            <a:off x="4644007" y="980729"/>
            <a:ext cx="4320481" cy="5705474"/>
          </a:xfrm>
        </p:spPr>
        <p:txBody>
          <a:bodyPr>
            <a:normAutofit/>
          </a:bodyPr>
          <a:lstStyle/>
          <a:p>
            <a:pPr marL="0" indent="0" algn="just">
              <a:buNone/>
            </a:pPr>
            <a:r>
              <a:rPr lang="ru-RU" b="1" dirty="0"/>
              <a:t>Прямая </a:t>
            </a:r>
            <a:r>
              <a:rPr lang="ru-RU" b="1" dirty="0" err="1"/>
              <a:t>пластилинография</a:t>
            </a:r>
            <a:r>
              <a:rPr lang="ru-RU" dirty="0"/>
              <a:t> - </a:t>
            </a:r>
            <a:r>
              <a:rPr lang="ru-RU" b="1" dirty="0"/>
              <a:t>изображение лепной картины на горизонтальной поверхности. В данной технике могут работать все дети, начиная с младшего возраста. Для этого возраста можно подготовить простые, несложные изображения без мелких деталей. Такой рисунок лучше заполнять более мягким пластилином, таким как восковой. Аппликацию в данной технике надо выполнять на плотном картоне. Размазывать пластилин лучше всего пальцами, так получается эффект мазка масляными красками</a:t>
            </a:r>
            <a:r>
              <a:rPr lang="ru-RU" b="1" dirty="0" smtClean="0"/>
              <a:t>.</a:t>
            </a:r>
            <a:endParaRPr lang="ru-RU" dirty="0"/>
          </a:p>
        </p:txBody>
      </p:sp>
      <p:pic>
        <p:nvPicPr>
          <p:cNvPr id="1026" name="Picture 2" descr="%D0%91%D0%B5%D0%B7%D1%8B%D0%BC%D1%8F%D0%BD%D0%BD%D1%8B%D0%B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425767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09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125113" cy="924475"/>
          </a:xfrm>
        </p:spPr>
        <p:txBody>
          <a:bodyPr/>
          <a:lstStyle/>
          <a:p>
            <a:pPr algn="ctr"/>
            <a:r>
              <a:rPr lang="ru-RU" b="1" dirty="0" smtClean="0">
                <a:solidFill>
                  <a:srgbClr val="FF0000"/>
                </a:solidFill>
              </a:rPr>
              <a:t>Обратная </a:t>
            </a:r>
            <a:r>
              <a:rPr lang="ru-RU" b="1" dirty="0" err="1" smtClean="0">
                <a:solidFill>
                  <a:srgbClr val="FF0000"/>
                </a:solidFill>
              </a:rPr>
              <a:t>пластилинография</a:t>
            </a:r>
            <a:endParaRPr lang="ru-RU" b="1" dirty="0">
              <a:solidFill>
                <a:srgbClr val="FF0000"/>
              </a:solidFill>
            </a:endParaRPr>
          </a:p>
        </p:txBody>
      </p:sp>
      <p:sp>
        <p:nvSpPr>
          <p:cNvPr id="3" name="Объект 2"/>
          <p:cNvSpPr>
            <a:spLocks noGrp="1"/>
          </p:cNvSpPr>
          <p:nvPr>
            <p:ph idx="1"/>
          </p:nvPr>
        </p:nvSpPr>
        <p:spPr>
          <a:xfrm>
            <a:off x="4572000" y="980728"/>
            <a:ext cx="4392488" cy="5760640"/>
          </a:xfrm>
        </p:spPr>
        <p:txBody>
          <a:bodyPr>
            <a:normAutofit/>
          </a:bodyPr>
          <a:lstStyle/>
          <a:p>
            <a:pPr marL="0" indent="0" algn="just">
              <a:buNone/>
            </a:pPr>
            <a:r>
              <a:rPr lang="ru-RU" b="1" dirty="0"/>
              <a:t>Обратная </a:t>
            </a:r>
            <a:r>
              <a:rPr lang="ru-RU" b="1" dirty="0" err="1"/>
              <a:t>пластилинография</a:t>
            </a:r>
            <a:r>
              <a:rPr lang="ru-RU" b="1" dirty="0"/>
              <a:t> (витражная) - изображение лепной картины с обратной стороны прозрачной поверхности. Такой вид пластилинографии </a:t>
            </a:r>
            <a:r>
              <a:rPr lang="ru-RU" b="1" dirty="0" smtClean="0"/>
              <a:t>с детьми используется </a:t>
            </a:r>
            <a:r>
              <a:rPr lang="ru-RU" b="1" dirty="0"/>
              <a:t>на </a:t>
            </a:r>
            <a:r>
              <a:rPr lang="ru-RU" b="1" dirty="0" smtClean="0"/>
              <a:t>пластике </a:t>
            </a:r>
            <a:r>
              <a:rPr lang="ru-RU" b="1" dirty="0"/>
              <a:t>или </a:t>
            </a:r>
            <a:r>
              <a:rPr lang="ru-RU" b="1" dirty="0" smtClean="0"/>
              <a:t>оргстекле. </a:t>
            </a:r>
          </a:p>
          <a:p>
            <a:pPr marL="0" indent="0" algn="just">
              <a:buNone/>
            </a:pPr>
            <a:r>
              <a:rPr lang="ru-RU" b="1" dirty="0" smtClean="0"/>
              <a:t>Рисунок </a:t>
            </a:r>
            <a:r>
              <a:rPr lang="ru-RU" b="1" dirty="0"/>
              <a:t>наносится маркером, а потом наносится пластилин. Пластилин для начала надо хорошо размять, разогреть. Когда пластилин станет мягким, наносим его на поверхность, наносить можно при помощи рук или стека. Тщательно размазывая по стеклу так, чтобы слой пластилина был </a:t>
            </a:r>
            <a:r>
              <a:rPr lang="ru-RU" b="1" dirty="0" smtClean="0"/>
              <a:t>тонкий.</a:t>
            </a:r>
            <a:endParaRPr lang="ru-RU" b="1" dirty="0"/>
          </a:p>
        </p:txBody>
      </p:sp>
      <p:pic>
        <p:nvPicPr>
          <p:cNvPr id="2050" name="Picture 2" descr="%D0%91%D0%B5%D0%B7%D1%8B%D0%BC%D1%8F%D0%BD%D0%BD%D1%8B%D0%B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432048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93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125113" cy="924475"/>
          </a:xfrm>
        </p:spPr>
        <p:txBody>
          <a:bodyPr/>
          <a:lstStyle/>
          <a:p>
            <a:pPr algn="ctr"/>
            <a:r>
              <a:rPr lang="ru-RU" dirty="0" smtClean="0">
                <a:solidFill>
                  <a:srgbClr val="FF0000"/>
                </a:solidFill>
              </a:rPr>
              <a:t>Модульная </a:t>
            </a:r>
            <a:r>
              <a:rPr lang="ru-RU" dirty="0" err="1" smtClean="0">
                <a:solidFill>
                  <a:srgbClr val="FF0000"/>
                </a:solidFill>
              </a:rPr>
              <a:t>пластилинография</a:t>
            </a:r>
            <a:endParaRPr lang="ru-RU" dirty="0">
              <a:solidFill>
                <a:srgbClr val="FF0000"/>
              </a:solidFill>
            </a:endParaRPr>
          </a:p>
        </p:txBody>
      </p:sp>
      <p:sp>
        <p:nvSpPr>
          <p:cNvPr id="3" name="Объект 2"/>
          <p:cNvSpPr>
            <a:spLocks noGrp="1"/>
          </p:cNvSpPr>
          <p:nvPr>
            <p:ph idx="1"/>
          </p:nvPr>
        </p:nvSpPr>
        <p:spPr>
          <a:xfrm>
            <a:off x="4716015" y="1124744"/>
            <a:ext cx="4248473" cy="5472607"/>
          </a:xfrm>
        </p:spPr>
        <p:txBody>
          <a:bodyPr>
            <a:normAutofit/>
          </a:bodyPr>
          <a:lstStyle/>
          <a:p>
            <a:pPr marL="0" indent="0" algn="just">
              <a:buNone/>
            </a:pPr>
            <a:r>
              <a:rPr lang="ru-RU" b="1" dirty="0" smtClean="0">
                <a:solidFill>
                  <a:schemeClr val="tx1"/>
                </a:solidFill>
              </a:rPr>
              <a:t>Это</a:t>
            </a:r>
            <a:r>
              <a:rPr lang="ru-RU" b="1" dirty="0">
                <a:solidFill>
                  <a:schemeClr val="tx1"/>
                </a:solidFill>
              </a:rPr>
              <a:t> - изображение лепной картины с использованием различных элементов валиков, шариков, дисков</a:t>
            </a:r>
            <a:r>
              <a:rPr lang="ru-RU" b="1" dirty="0" smtClean="0">
                <a:solidFill>
                  <a:schemeClr val="tx1"/>
                </a:solidFill>
              </a:rPr>
              <a:t>.</a:t>
            </a:r>
          </a:p>
          <a:p>
            <a:pPr marL="0" indent="0" algn="just">
              <a:buNone/>
            </a:pPr>
            <a:r>
              <a:rPr lang="ru-RU" b="1" dirty="0" smtClean="0">
                <a:solidFill>
                  <a:schemeClr val="tx1"/>
                </a:solidFill>
              </a:rPr>
              <a:t> </a:t>
            </a:r>
            <a:r>
              <a:rPr lang="ru-RU" b="1" dirty="0">
                <a:solidFill>
                  <a:schemeClr val="tx1"/>
                </a:solidFill>
              </a:rPr>
              <a:t>Такая техника пластилинографии является сложной, потому что ребенку необходимо овладеть всеми приемами лепки. Сначала мы переносим рисунок на поверхность и начинаем заполнять каждый элемент рисунка пластилином соответствующего цвета. Это можно сделать с помощью небольшими штрихами, целыми деталями или жгутикам</a:t>
            </a:r>
            <a:r>
              <a:rPr lang="ru-RU" b="1" dirty="0"/>
              <a:t>и</a:t>
            </a:r>
            <a:r>
              <a:rPr lang="ru-RU" dirty="0"/>
              <a:t>.</a:t>
            </a:r>
          </a:p>
          <a:p>
            <a:endParaRPr lang="ru-RU" dirty="0"/>
          </a:p>
        </p:txBody>
      </p:sp>
      <p:pic>
        <p:nvPicPr>
          <p:cNvPr id="3074" name="Picture 2" descr="%D0%91%D0%B5%D0%B7%D1%8B%D0%BC%D1%8F%D0%BD%D0%BD%D1%8B%D0%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11" y="1628800"/>
            <a:ext cx="424847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37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496944" cy="924475"/>
          </a:xfrm>
        </p:spPr>
        <p:txBody>
          <a:bodyPr/>
          <a:lstStyle/>
          <a:p>
            <a:pPr algn="ctr"/>
            <a:r>
              <a:rPr lang="ru-RU" b="1" dirty="0" smtClean="0">
                <a:solidFill>
                  <a:srgbClr val="FF0000"/>
                </a:solidFill>
              </a:rPr>
              <a:t>Мозаичная </a:t>
            </a:r>
            <a:r>
              <a:rPr lang="ru-RU" b="1" dirty="0" err="1" smtClean="0">
                <a:solidFill>
                  <a:srgbClr val="FF0000"/>
                </a:solidFill>
              </a:rPr>
              <a:t>пластилинография</a:t>
            </a:r>
            <a:endParaRPr lang="ru-RU" b="1" dirty="0">
              <a:solidFill>
                <a:srgbClr val="FF0000"/>
              </a:solidFill>
            </a:endParaRPr>
          </a:p>
        </p:txBody>
      </p:sp>
      <p:sp>
        <p:nvSpPr>
          <p:cNvPr id="3" name="Объект 2"/>
          <p:cNvSpPr>
            <a:spLocks noGrp="1"/>
          </p:cNvSpPr>
          <p:nvPr>
            <p:ph idx="1"/>
          </p:nvPr>
        </p:nvSpPr>
        <p:spPr>
          <a:xfrm>
            <a:off x="4716015" y="1628799"/>
            <a:ext cx="4248473" cy="4229999"/>
          </a:xfrm>
        </p:spPr>
        <p:txBody>
          <a:bodyPr>
            <a:normAutofit/>
          </a:bodyPr>
          <a:lstStyle/>
          <a:p>
            <a:pPr marL="0" indent="0" algn="just">
              <a:buNone/>
            </a:pPr>
            <a:r>
              <a:rPr lang="ru-RU" b="1" dirty="0" smtClean="0"/>
              <a:t>Это- </a:t>
            </a:r>
            <a:r>
              <a:rPr lang="ru-RU" b="1" dirty="0"/>
              <a:t>изображение лепной картины с помощью шариков из пластилина. Данная техника является самой простой в пластилинографии, так как все элементы скатываются в шарик. Самое главное подбирать красивые цвета и аккуратно заполнить рисунок, не выходя за контуры</a:t>
            </a:r>
            <a:r>
              <a:rPr lang="ru-RU" dirty="0"/>
              <a:t>.       </a:t>
            </a:r>
            <a:endParaRPr lang="ru-RU" dirty="0"/>
          </a:p>
        </p:txBody>
      </p:sp>
      <p:pic>
        <p:nvPicPr>
          <p:cNvPr id="4098" name="Picture 2" descr="%D0%91%D0%B5%D0%B7%D1%8B%D0%BC%D1%8F%D0%BD%D0%BD%D1%8B%D0%B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4320480"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102496"/>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TM02455596[[fn=Весна]]</Template>
  <TotalTime>98</TotalTime>
  <Words>769</Words>
  <Application>Microsoft Office PowerPoint</Application>
  <PresentationFormat>Экран (4:3)</PresentationFormat>
  <Paragraphs>105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Spring</vt:lpstr>
      <vt:lpstr>Методика обучения «Пластилинографии» детей в ДОУ</vt:lpstr>
      <vt:lpstr>Что такое пластилинография?</vt:lpstr>
      <vt:lpstr>Пластилинография способствует</vt:lpstr>
      <vt:lpstr>Основные цели и задачи обучения дошкольников «Пластилинографии»</vt:lpstr>
      <vt:lpstr>Виды «Пластилинографии»</vt:lpstr>
      <vt:lpstr>Прямая пластилинография</vt:lpstr>
      <vt:lpstr>Обратная пластилинография</vt:lpstr>
      <vt:lpstr>Модульная пластилинография</vt:lpstr>
      <vt:lpstr>Мозаичная пластилинография</vt:lpstr>
      <vt:lpstr>Контурная пластилинография </vt:lpstr>
      <vt:lpstr>Многослойная пластилинография</vt:lpstr>
      <vt:lpstr>Фактурная пластилинография</vt:lpstr>
      <vt:lpstr>Этапы обучения детей пластилинографии</vt:lpstr>
      <vt:lpstr>Основной этап</vt:lpstr>
      <vt:lpstr>Заключительный этап</vt:lpstr>
      <vt:lpstr>Методические рекомендации</vt:lpstr>
      <vt:lpstr>Работа с основным сюжетом</vt:lpstr>
      <vt:lpstr>Приемы обучения работы с пластилином</vt:lpstr>
      <vt:lpstr>Презентация PowerPoint</vt:lpstr>
      <vt:lpstr>Рекомендации по работе с пластилином: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Пластилинография в ДОУ</dc:title>
  <dc:creator>User</dc:creator>
  <cp:lastModifiedBy>User</cp:lastModifiedBy>
  <cp:revision>11</cp:revision>
  <dcterms:created xsi:type="dcterms:W3CDTF">2020-01-26T15:35:46Z</dcterms:created>
  <dcterms:modified xsi:type="dcterms:W3CDTF">2020-01-26T17:24:21Z</dcterms:modified>
</cp:coreProperties>
</file>