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0EF6B26-285D-4581-B38F-7EAE0CA44598}" type="datetimeFigureOut">
              <a:rPr lang="ru-RU" smtClean="0"/>
              <a:t>01.05.2022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4D088D-7FB1-482C-86C3-0577D2EE80B4}"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5982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90EF6B26-285D-4581-B38F-7EAE0CA44598}" type="datetimeFigureOut">
              <a:rPr lang="ru-RU" smtClean="0"/>
              <a:t>01.05.2022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94D088D-7FB1-482C-86C3-0577D2EE80B4}" type="slidenum">
              <a:rPr lang="ru-RU" smtClean="0"/>
              <a:t>‹#›</a:t>
            </a:fld>
            <a:endParaRPr lang="ru-RU"/>
          </a:p>
        </p:txBody>
      </p:sp>
    </p:spTree>
    <p:extLst>
      <p:ext uri="{BB962C8B-B14F-4D97-AF65-F5344CB8AC3E}">
        <p14:creationId xmlns:p14="http://schemas.microsoft.com/office/powerpoint/2010/main" val="1852095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0EF6B26-285D-4581-B38F-7EAE0CA44598}" type="datetimeFigureOut">
              <a:rPr lang="ru-RU" smtClean="0"/>
              <a:t>01.05.2022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4D088D-7FB1-482C-86C3-0577D2EE80B4}" type="slidenum">
              <a:rPr lang="ru-RU" smtClean="0"/>
              <a:t>‹#›</a:t>
            </a:fld>
            <a:endParaRPr lang="ru-RU"/>
          </a:p>
        </p:txBody>
      </p:sp>
    </p:spTree>
    <p:extLst>
      <p:ext uri="{BB962C8B-B14F-4D97-AF65-F5344CB8AC3E}">
        <p14:creationId xmlns:p14="http://schemas.microsoft.com/office/powerpoint/2010/main" val="1650967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0EF6B26-285D-4581-B38F-7EAE0CA44598}" type="datetimeFigureOut">
              <a:rPr lang="ru-RU" smtClean="0"/>
              <a:t>01.05.2022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4D088D-7FB1-482C-86C3-0577D2EE80B4}"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33513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0EF6B26-285D-4581-B38F-7EAE0CA44598}" type="datetimeFigureOut">
              <a:rPr lang="ru-RU" smtClean="0"/>
              <a:t>01.05.2022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4D088D-7FB1-482C-86C3-0577D2EE80B4}" type="slidenum">
              <a:rPr lang="ru-RU" smtClean="0"/>
              <a:t>‹#›</a:t>
            </a:fld>
            <a:endParaRPr lang="ru-RU"/>
          </a:p>
        </p:txBody>
      </p:sp>
    </p:spTree>
    <p:extLst>
      <p:ext uri="{BB962C8B-B14F-4D97-AF65-F5344CB8AC3E}">
        <p14:creationId xmlns:p14="http://schemas.microsoft.com/office/powerpoint/2010/main" val="3039284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0EF6B26-285D-4581-B38F-7EAE0CA44598}" type="datetimeFigureOut">
              <a:rPr lang="ru-RU" smtClean="0"/>
              <a:t>01.05.2022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4D088D-7FB1-482C-86C3-0577D2EE80B4}"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61658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0EF6B26-285D-4581-B38F-7EAE0CA44598}" type="datetimeFigureOut">
              <a:rPr lang="ru-RU" smtClean="0"/>
              <a:t>01.05.2022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4D088D-7FB1-482C-86C3-0577D2EE80B4}" type="slidenum">
              <a:rPr lang="ru-RU" smtClean="0"/>
              <a:t>‹#›</a:t>
            </a:fld>
            <a:endParaRPr lang="ru-RU"/>
          </a:p>
        </p:txBody>
      </p:sp>
    </p:spTree>
    <p:extLst>
      <p:ext uri="{BB962C8B-B14F-4D97-AF65-F5344CB8AC3E}">
        <p14:creationId xmlns:p14="http://schemas.microsoft.com/office/powerpoint/2010/main" val="2984642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0EF6B26-285D-4581-B38F-7EAE0CA44598}" type="datetimeFigureOut">
              <a:rPr lang="ru-RU" smtClean="0"/>
              <a:t>01.05.2022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4D088D-7FB1-482C-86C3-0577D2EE80B4}" type="slidenum">
              <a:rPr lang="ru-RU" smtClean="0"/>
              <a:t>‹#›</a:t>
            </a:fld>
            <a:endParaRPr lang="ru-RU"/>
          </a:p>
        </p:txBody>
      </p:sp>
    </p:spTree>
    <p:extLst>
      <p:ext uri="{BB962C8B-B14F-4D97-AF65-F5344CB8AC3E}">
        <p14:creationId xmlns:p14="http://schemas.microsoft.com/office/powerpoint/2010/main" val="3769653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0EF6B26-285D-4581-B38F-7EAE0CA44598}" type="datetimeFigureOut">
              <a:rPr lang="ru-RU" smtClean="0"/>
              <a:t>01.05.2022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4D088D-7FB1-482C-86C3-0577D2EE80B4}" type="slidenum">
              <a:rPr lang="ru-RU" smtClean="0"/>
              <a:t>‹#›</a:t>
            </a:fld>
            <a:endParaRPr lang="ru-RU"/>
          </a:p>
        </p:txBody>
      </p:sp>
    </p:spTree>
    <p:extLst>
      <p:ext uri="{BB962C8B-B14F-4D97-AF65-F5344CB8AC3E}">
        <p14:creationId xmlns:p14="http://schemas.microsoft.com/office/powerpoint/2010/main" val="371350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0EF6B26-285D-4581-B38F-7EAE0CA44598}" type="datetimeFigureOut">
              <a:rPr lang="ru-RU" smtClean="0"/>
              <a:t>01.05.2022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4D088D-7FB1-482C-86C3-0577D2EE80B4}" type="slidenum">
              <a:rPr lang="ru-RU" smtClean="0"/>
              <a:t>‹#›</a:t>
            </a:fld>
            <a:endParaRPr lang="ru-RU"/>
          </a:p>
        </p:txBody>
      </p:sp>
    </p:spTree>
    <p:extLst>
      <p:ext uri="{BB962C8B-B14F-4D97-AF65-F5344CB8AC3E}">
        <p14:creationId xmlns:p14="http://schemas.microsoft.com/office/powerpoint/2010/main" val="418380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0EF6B26-285D-4581-B38F-7EAE0CA44598}" type="datetimeFigureOut">
              <a:rPr lang="ru-RU" smtClean="0"/>
              <a:t>01.05.2022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4D088D-7FB1-482C-86C3-0577D2EE80B4}" type="slidenum">
              <a:rPr lang="ru-RU" smtClean="0"/>
              <a:t>‹#›</a:t>
            </a:fld>
            <a:endParaRPr lang="ru-RU"/>
          </a:p>
        </p:txBody>
      </p:sp>
    </p:spTree>
    <p:extLst>
      <p:ext uri="{BB962C8B-B14F-4D97-AF65-F5344CB8AC3E}">
        <p14:creationId xmlns:p14="http://schemas.microsoft.com/office/powerpoint/2010/main" val="3379004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0EF6B26-285D-4581-B38F-7EAE0CA44598}" type="datetimeFigureOut">
              <a:rPr lang="ru-RU" smtClean="0"/>
              <a:t>01.05.2022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4D088D-7FB1-482C-86C3-0577D2EE80B4}" type="slidenum">
              <a:rPr lang="ru-RU" smtClean="0"/>
              <a:t>‹#›</a:t>
            </a:fld>
            <a:endParaRPr lang="ru-RU"/>
          </a:p>
        </p:txBody>
      </p:sp>
    </p:spTree>
    <p:extLst>
      <p:ext uri="{BB962C8B-B14F-4D97-AF65-F5344CB8AC3E}">
        <p14:creationId xmlns:p14="http://schemas.microsoft.com/office/powerpoint/2010/main" val="261690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0EF6B26-285D-4581-B38F-7EAE0CA44598}" type="datetimeFigureOut">
              <a:rPr lang="ru-RU" smtClean="0"/>
              <a:t>01.05.2022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94D088D-7FB1-482C-86C3-0577D2EE80B4}" type="slidenum">
              <a:rPr lang="ru-RU" smtClean="0"/>
              <a:t>‹#›</a:t>
            </a:fld>
            <a:endParaRPr lang="ru-RU"/>
          </a:p>
        </p:txBody>
      </p:sp>
    </p:spTree>
    <p:extLst>
      <p:ext uri="{BB962C8B-B14F-4D97-AF65-F5344CB8AC3E}">
        <p14:creationId xmlns:p14="http://schemas.microsoft.com/office/powerpoint/2010/main" val="269473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0EF6B26-285D-4581-B38F-7EAE0CA44598}" type="datetimeFigureOut">
              <a:rPr lang="ru-RU" smtClean="0"/>
              <a:t>01.05.2022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94D088D-7FB1-482C-86C3-0577D2EE80B4}" type="slidenum">
              <a:rPr lang="ru-RU" smtClean="0"/>
              <a:t>‹#›</a:t>
            </a:fld>
            <a:endParaRPr lang="ru-RU"/>
          </a:p>
        </p:txBody>
      </p:sp>
    </p:spTree>
    <p:extLst>
      <p:ext uri="{BB962C8B-B14F-4D97-AF65-F5344CB8AC3E}">
        <p14:creationId xmlns:p14="http://schemas.microsoft.com/office/powerpoint/2010/main" val="233298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F6B26-285D-4581-B38F-7EAE0CA44598}" type="datetimeFigureOut">
              <a:rPr lang="ru-RU" smtClean="0"/>
              <a:t>01.05.2022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94D088D-7FB1-482C-86C3-0577D2EE80B4}" type="slidenum">
              <a:rPr lang="ru-RU" smtClean="0"/>
              <a:t>‹#›</a:t>
            </a:fld>
            <a:endParaRPr lang="ru-RU"/>
          </a:p>
        </p:txBody>
      </p:sp>
    </p:spTree>
    <p:extLst>
      <p:ext uri="{BB962C8B-B14F-4D97-AF65-F5344CB8AC3E}">
        <p14:creationId xmlns:p14="http://schemas.microsoft.com/office/powerpoint/2010/main" val="41385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0EF6B26-285D-4581-B38F-7EAE0CA44598}" type="datetimeFigureOut">
              <a:rPr lang="ru-RU" smtClean="0"/>
              <a:t>01.05.2022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4D088D-7FB1-482C-86C3-0577D2EE80B4}" type="slidenum">
              <a:rPr lang="ru-RU" smtClean="0"/>
              <a:t>‹#›</a:t>
            </a:fld>
            <a:endParaRPr lang="ru-RU"/>
          </a:p>
        </p:txBody>
      </p:sp>
    </p:spTree>
    <p:extLst>
      <p:ext uri="{BB962C8B-B14F-4D97-AF65-F5344CB8AC3E}">
        <p14:creationId xmlns:p14="http://schemas.microsoft.com/office/powerpoint/2010/main" val="3659812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0EF6B26-285D-4581-B38F-7EAE0CA44598}" type="datetimeFigureOut">
              <a:rPr lang="ru-RU" smtClean="0"/>
              <a:t>01.05.2022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4D088D-7FB1-482C-86C3-0577D2EE80B4}" type="slidenum">
              <a:rPr lang="ru-RU" smtClean="0"/>
              <a:t>‹#›</a:t>
            </a:fld>
            <a:endParaRPr lang="ru-RU"/>
          </a:p>
        </p:txBody>
      </p:sp>
    </p:spTree>
    <p:extLst>
      <p:ext uri="{BB962C8B-B14F-4D97-AF65-F5344CB8AC3E}">
        <p14:creationId xmlns:p14="http://schemas.microsoft.com/office/powerpoint/2010/main" val="299068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0EF6B26-285D-4581-B38F-7EAE0CA44598}" type="datetimeFigureOut">
              <a:rPr lang="ru-RU" smtClean="0"/>
              <a:t>01.05.2022</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94D088D-7FB1-482C-86C3-0577D2EE80B4}" type="slidenum">
              <a:rPr lang="ru-RU" smtClean="0"/>
              <a:t>‹#›</a:t>
            </a:fld>
            <a:endParaRPr lang="ru-RU"/>
          </a:p>
        </p:txBody>
      </p:sp>
    </p:spTree>
    <p:extLst>
      <p:ext uri="{BB962C8B-B14F-4D97-AF65-F5344CB8AC3E}">
        <p14:creationId xmlns:p14="http://schemas.microsoft.com/office/powerpoint/2010/main" val="7832278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ctr"/>
            <a:r>
              <a:rPr lang="ru-RU" sz="2800" b="1" dirty="0">
                <a:latin typeface="Times New Roman" panose="02020603050405020304" pitchFamily="18" charset="0"/>
                <a:cs typeface="Times New Roman" panose="02020603050405020304" pitchFamily="18" charset="0"/>
              </a:rPr>
              <a:t>ОСОБЕННОСТИ КОРРЕКЦИОННО-РАЗВИВАЮЩЕЙ РАБОТЫ ПО РАЗВИТИЮ КОММУНИКАТИВНЫХ НАВЫКОВ С ДЕТЬМИ СТАРШЕГО ДОШКОЛЬНОГО ВОЗРАСТА С ЗАДЕРЖКОЙ ПСИХИЧЕСКОГО РАЗВИТИЯ </a:t>
            </a:r>
          </a:p>
        </p:txBody>
      </p:sp>
      <p:sp>
        <p:nvSpPr>
          <p:cNvPr id="3" name="Подзаголовок 2"/>
          <p:cNvSpPr>
            <a:spLocks noGrp="1"/>
          </p:cNvSpPr>
          <p:nvPr>
            <p:ph type="subTitle" idx="1"/>
          </p:nvPr>
        </p:nvSpPr>
        <p:spPr/>
        <p:txBody>
          <a:bodyPr/>
          <a:lstStyle/>
          <a:p>
            <a:r>
              <a:rPr lang="ru-RU" sz="2800" dirty="0" smtClean="0">
                <a:latin typeface="Times New Roman" panose="02020603050405020304" pitchFamily="18" charset="0"/>
                <a:cs typeface="Times New Roman" panose="02020603050405020304" pitchFamily="18" charset="0"/>
              </a:rPr>
              <a:t>Учитель-логопед: </a:t>
            </a:r>
            <a:r>
              <a:rPr lang="ru-RU" sz="2800" dirty="0">
                <a:latin typeface="Times New Roman" panose="02020603050405020304" pitchFamily="18" charset="0"/>
                <a:cs typeface="Times New Roman" panose="02020603050405020304" pitchFamily="18" charset="0"/>
              </a:rPr>
              <a:t>Васильева Марина Владимировна</a:t>
            </a:r>
          </a:p>
          <a:p>
            <a:endParaRPr lang="ru-RU" dirty="0"/>
          </a:p>
        </p:txBody>
      </p:sp>
    </p:spTree>
    <p:extLst>
      <p:ext uri="{BB962C8B-B14F-4D97-AF65-F5344CB8AC3E}">
        <p14:creationId xmlns:p14="http://schemas.microsoft.com/office/powerpoint/2010/main" val="3814714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729862" y="1148113"/>
            <a:ext cx="2952905" cy="4564791"/>
          </a:xfrm>
          <a:prstGeom prst="rect">
            <a:avLst/>
          </a:prstGeom>
        </p:spPr>
      </p:pic>
      <p:pic>
        <p:nvPicPr>
          <p:cNvPr id="5" name="Рисунок 4"/>
          <p:cNvPicPr>
            <a:picLocks noChangeAspect="1"/>
          </p:cNvPicPr>
          <p:nvPr/>
        </p:nvPicPr>
        <p:blipFill>
          <a:blip r:embed="rId3"/>
          <a:stretch>
            <a:fillRect/>
          </a:stretch>
        </p:blipFill>
        <p:spPr>
          <a:xfrm>
            <a:off x="4741533" y="1148113"/>
            <a:ext cx="2884061" cy="4564792"/>
          </a:xfrm>
          <a:prstGeom prst="rect">
            <a:avLst/>
          </a:prstGeom>
        </p:spPr>
      </p:pic>
      <p:pic>
        <p:nvPicPr>
          <p:cNvPr id="6" name="Рисунок 5"/>
          <p:cNvPicPr>
            <a:picLocks noChangeAspect="1"/>
          </p:cNvPicPr>
          <p:nvPr/>
        </p:nvPicPr>
        <p:blipFill>
          <a:blip r:embed="rId4"/>
          <a:stretch>
            <a:fillRect/>
          </a:stretch>
        </p:blipFill>
        <p:spPr>
          <a:xfrm>
            <a:off x="8625635" y="1148113"/>
            <a:ext cx="2858893" cy="4564792"/>
          </a:xfrm>
          <a:prstGeom prst="rect">
            <a:avLst/>
          </a:prstGeom>
        </p:spPr>
      </p:pic>
    </p:spTree>
    <p:extLst>
      <p:ext uri="{BB962C8B-B14F-4D97-AF65-F5344CB8AC3E}">
        <p14:creationId xmlns:p14="http://schemas.microsoft.com/office/powerpoint/2010/main" val="1070168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1905" y="685799"/>
            <a:ext cx="10108733" cy="5656277"/>
          </a:xfrm>
        </p:spPr>
        <p:txBody>
          <a:bodyPr>
            <a:noAutofit/>
          </a:bodyPr>
          <a:lstStyle/>
          <a:p>
            <a:r>
              <a:rPr lang="ru-RU" sz="2400" dirty="0">
                <a:latin typeface="Times New Roman" panose="02020603050405020304" pitchFamily="18" charset="0"/>
                <a:cs typeface="Times New Roman" panose="02020603050405020304" pitchFamily="18" charset="0"/>
              </a:rPr>
              <a:t>«Я люблю тебя за то...» </a:t>
            </a:r>
          </a:p>
          <a:p>
            <a:r>
              <a:rPr lang="ru-RU" sz="2400" dirty="0">
                <a:latin typeface="Times New Roman" panose="02020603050405020304" pitchFamily="18" charset="0"/>
                <a:cs typeface="Times New Roman" panose="02020603050405020304" pitchFamily="18" charset="0"/>
              </a:rPr>
              <a:t>Цель: развитие позитивной установки на сверстников. </a:t>
            </a:r>
          </a:p>
          <a:p>
            <a:r>
              <a:rPr lang="ru-RU" sz="2400" dirty="0">
                <a:latin typeface="Times New Roman" panose="02020603050405020304" pitchFamily="18" charset="0"/>
                <a:cs typeface="Times New Roman" panose="02020603050405020304" pitchFamily="18" charset="0"/>
              </a:rPr>
              <a:t>Инструкция: дети образуют два </a:t>
            </a:r>
            <a:r>
              <a:rPr lang="ru-RU" sz="2400" dirty="0" smtClean="0">
                <a:latin typeface="Times New Roman" panose="02020603050405020304" pitchFamily="18" charset="0"/>
                <a:cs typeface="Times New Roman" panose="02020603050405020304" pitchFamily="18" charset="0"/>
              </a:rPr>
              <a:t>круга </a:t>
            </a:r>
            <a:r>
              <a:rPr lang="en-US" sz="2400"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один внутри другого, Идут в противоположных направлениях. По сигналу останавливаются, берутся со стоящим напротив за руки и говорят: «Я люблю тебя зато, что...» </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Снежинки </a:t>
            </a:r>
          </a:p>
          <a:p>
            <a:r>
              <a:rPr lang="ru-RU" sz="2400" dirty="0">
                <a:latin typeface="Times New Roman" panose="02020603050405020304" pitchFamily="18" charset="0"/>
                <a:cs typeface="Times New Roman" panose="02020603050405020304" pitchFamily="18" charset="0"/>
              </a:rPr>
              <a:t>Цель: обучение сотрудничеству. </a:t>
            </a:r>
          </a:p>
          <a:p>
            <a:r>
              <a:rPr lang="ru-RU" sz="2400" dirty="0">
                <a:latin typeface="Times New Roman" panose="02020603050405020304" pitchFamily="18" charset="0"/>
                <a:cs typeface="Times New Roman" panose="02020603050405020304" pitchFamily="18" charset="0"/>
              </a:rPr>
              <a:t>Материал: бумага, ножницы. </a:t>
            </a:r>
          </a:p>
          <a:p>
            <a:r>
              <a:rPr lang="ru-RU" sz="2400" dirty="0">
                <a:latin typeface="Times New Roman" panose="02020603050405020304" pitchFamily="18" charset="0"/>
                <a:cs typeface="Times New Roman" panose="02020603050405020304" pitchFamily="18" charset="0"/>
              </a:rPr>
              <a:t>Ход игры: попросите каждого участника сложить 8 раз листок бумаги и вырезать звездочку, напоминающую снежинку. Когда все закончат работу, дети выкладывают на полу снежинки таким образом, чтобы получилась одна большая. Это упражнение можно выполнять небольшими группами детей, каждая из которых будет делать свою снежинку</a:t>
            </a:r>
          </a:p>
        </p:txBody>
      </p:sp>
    </p:spTree>
    <p:extLst>
      <p:ext uri="{BB962C8B-B14F-4D97-AF65-F5344CB8AC3E}">
        <p14:creationId xmlns:p14="http://schemas.microsoft.com/office/powerpoint/2010/main" val="1093502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1904" y="685800"/>
            <a:ext cx="10016455" cy="5555609"/>
          </a:xfrm>
        </p:spPr>
        <p:txBody>
          <a:bodyPr>
            <a:normAutofit/>
          </a:bodyPr>
          <a:lstStyle/>
          <a:p>
            <a:r>
              <a:rPr lang="ru-RU" sz="2400" dirty="0">
                <a:latin typeface="Times New Roman" panose="02020603050405020304" pitchFamily="18" charset="0"/>
                <a:cs typeface="Times New Roman" panose="02020603050405020304" pitchFamily="18" charset="0"/>
              </a:rPr>
              <a:t>Таким образом, можно сделать выводы, что детям старшего дошкольного возраста с задержкой психического развития мешает для полноценного взаимодействия с коллективом </a:t>
            </a:r>
            <a:r>
              <a:rPr lang="ru-RU" sz="2400" dirty="0" smtClean="0">
                <a:latin typeface="Times New Roman" panose="02020603050405020304" pitchFamily="18" charset="0"/>
                <a:cs typeface="Times New Roman" panose="02020603050405020304" pitchFamily="18" charset="0"/>
              </a:rPr>
              <a:t>невысокий </a:t>
            </a:r>
            <a:r>
              <a:rPr lang="ru-RU" sz="2400" dirty="0">
                <a:latin typeface="Times New Roman" panose="02020603050405020304" pitchFamily="18" charset="0"/>
                <a:cs typeface="Times New Roman" panose="02020603050405020304" pitchFamily="18" charset="0"/>
              </a:rPr>
              <a:t>уровень развития коммуникативных навыков. Дети не заинтересованы в общении со сверстниками и не умеют себя вести при совместной деятельности. Это указывает на то, что для таких детей необходимо организовывать специальные условия, в которых будет осуществляться коррекционная работа целенаправленному развитию коммуникативных навыков у детей старшего дошкольного возраста с задержкой психического развития.</a:t>
            </a:r>
          </a:p>
        </p:txBody>
      </p:sp>
    </p:spTree>
    <p:extLst>
      <p:ext uri="{BB962C8B-B14F-4D97-AF65-F5344CB8AC3E}">
        <p14:creationId xmlns:p14="http://schemas.microsoft.com/office/powerpoint/2010/main" val="3298195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2460" y="2432217"/>
            <a:ext cx="10047079" cy="1993565"/>
          </a:xfrm>
          <a:prstGeom prst="rect">
            <a:avLst/>
          </a:prstGeom>
        </p:spPr>
      </p:pic>
    </p:spTree>
    <p:extLst>
      <p:ext uri="{BB962C8B-B14F-4D97-AF65-F5344CB8AC3E}">
        <p14:creationId xmlns:p14="http://schemas.microsoft.com/office/powerpoint/2010/main" val="4045997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42238" y="685800"/>
            <a:ext cx="10083567" cy="5647888"/>
          </a:xfrm>
        </p:spPr>
        <p:txBody>
          <a:bodyPr>
            <a:normAutofit/>
          </a:bodyPr>
          <a:lstStyle/>
          <a:p>
            <a:r>
              <a:rPr lang="ru-RU" sz="2800" dirty="0">
                <a:latin typeface="Times New Roman" panose="02020603050405020304" pitchFamily="18" charset="0"/>
                <a:cs typeface="Times New Roman" panose="02020603050405020304" pitchFamily="18" charset="0"/>
              </a:rPr>
              <a:t>В настоящее время уже накоплен определенный опыт работы по организации коррекционно-педагогической помощи дошкольникам с задержкой психического развития в условиях специального детского сада. В коррекционной работе с такими детьми формирование коммуникативных умений превращается в сложную задачу, становится главной конечной целью всего коррекционного процесса, целью трудно достижимой, требующей длительной кропотливой работы дефектологов, логопедов, воспитателей, </a:t>
            </a:r>
            <a:r>
              <a:rPr lang="ru-RU" sz="2800" dirty="0" smtClean="0">
                <a:latin typeface="Times New Roman" panose="02020603050405020304" pitchFamily="18" charset="0"/>
                <a:cs typeface="Times New Roman" panose="02020603050405020304" pitchFamily="18" charset="0"/>
              </a:rPr>
              <a:t>родителей. </a:t>
            </a:r>
            <a:r>
              <a:rPr lang="ru-RU" sz="2800" dirty="0">
                <a:latin typeface="Times New Roman" panose="02020603050405020304" pitchFamily="18" charset="0"/>
                <a:cs typeface="Times New Roman" panose="02020603050405020304" pitchFamily="18" charset="0"/>
              </a:rPr>
              <a:t>Поэтому очевидна необходимость совершенствования традиционных приёмов и методов, а также поиска более </a:t>
            </a:r>
            <a:r>
              <a:rPr lang="ru-RU" sz="2800" dirty="0" smtClean="0">
                <a:latin typeface="Times New Roman" panose="02020603050405020304" pitchFamily="18" charset="0"/>
                <a:cs typeface="Times New Roman" panose="02020603050405020304" pitchFamily="18" charset="0"/>
              </a:rPr>
              <a:t>новых</a:t>
            </a:r>
            <a:r>
              <a:rPr lang="en-US" sz="2800" dirty="0" smtClean="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путей </a:t>
            </a:r>
            <a:r>
              <a:rPr lang="ru-RU" sz="2800" dirty="0">
                <a:latin typeface="Times New Roman" panose="02020603050405020304" pitchFamily="18" charset="0"/>
                <a:cs typeface="Times New Roman" panose="02020603050405020304" pitchFamily="18" charset="0"/>
              </a:rPr>
              <a:t>развития коммуникативных навыков у дошкольников с задержкой психического развития.</a:t>
            </a:r>
          </a:p>
        </p:txBody>
      </p:sp>
    </p:spTree>
    <p:extLst>
      <p:ext uri="{BB962C8B-B14F-4D97-AF65-F5344CB8AC3E}">
        <p14:creationId xmlns:p14="http://schemas.microsoft.com/office/powerpoint/2010/main" val="1570415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16404" y="685800"/>
            <a:ext cx="10251346" cy="5446552"/>
          </a:xfrm>
        </p:spPr>
        <p:txBody>
          <a:bodyPr>
            <a:normAutofit/>
          </a:bodyPr>
          <a:lstStyle/>
          <a:p>
            <a:r>
              <a:rPr lang="ru-RU" sz="2800" dirty="0">
                <a:latin typeface="Times New Roman" panose="02020603050405020304" pitchFamily="18" charset="0"/>
                <a:cs typeface="Times New Roman" panose="02020603050405020304" pitchFamily="18" charset="0"/>
              </a:rPr>
              <a:t>Игра и есть та деятельность, которая обеспечивает всестороннее развитие ребёнка. Является одним из могучих средств обучения и воспитания, в которой ребёнок осваивает эмоционально, а затем интеллектуально всю систему человеческих отношений. Она позволяет развивать внимание, мышление, память и другие психические процессы, а также коммуникативные навыки, поэтому в системе обучения и воспитания детей с ЗПР, игры занимают не только значительное место, но и представлены во всём их </a:t>
            </a:r>
            <a:r>
              <a:rPr lang="ru-RU" sz="2800" dirty="0" smtClean="0">
                <a:latin typeface="Times New Roman" panose="02020603050405020304" pitchFamily="18" charset="0"/>
                <a:cs typeface="Times New Roman" panose="02020603050405020304" pitchFamily="18" charset="0"/>
              </a:rPr>
              <a:t>многообразии</a:t>
            </a:r>
            <a:r>
              <a:rPr lang="en-US"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144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59016" y="685800"/>
            <a:ext cx="9932565" cy="5446552"/>
          </a:xfrm>
        </p:spPr>
        <p:txBody>
          <a:bodyPr/>
          <a:lstStyle/>
          <a:p>
            <a:pPr marL="342900" lvl="0" indent="-342900" algn="just">
              <a:lnSpc>
                <a:spcPct val="150000"/>
              </a:lnSpc>
              <a:spcAft>
                <a:spcPts val="0"/>
              </a:spcAft>
              <a:buFont typeface="Symbol" panose="05050102010706020507" pitchFamily="18" charset="2"/>
              <a:buChar char=""/>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Программа обеспечивает развитие дошкольников в различных видах общения и деятельности, с учётом их возрастных, индивидуальных, речевых особенностей.</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Программа направлена на создание условий речевого развития ребёнка на основе сотрудничества со взрослыми и сверстниками в соответствующих возрасту видах деятельности.</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290682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51294" y="685800"/>
            <a:ext cx="9739620" cy="5471719"/>
          </a:xfrm>
        </p:spPr>
        <p:txBody>
          <a:bodyPr>
            <a:noAutofit/>
          </a:bodyPr>
          <a:lstStyle/>
          <a:p>
            <a:pPr marL="342900" lvl="0" indent="-342900" algn="just">
              <a:lnSpc>
                <a:spcPct val="150000"/>
              </a:lnSpc>
              <a:spcAft>
                <a:spcPts val="0"/>
              </a:spcAft>
              <a:buClr>
                <a:prstClr val="white"/>
              </a:buClr>
              <a:buFont typeface="Symbol" panose="05050102010706020507" pitchFamily="18" charset="2"/>
              <a:buChar char=""/>
            </a:pPr>
            <a:r>
              <a:rPr lang="ru-RU" sz="2400" dirty="0">
                <a:solidFill>
                  <a:srgbClr val="146194">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Программа способствует формированию общей культуры личности детей, в том числе развития их социальных, нравственных, эстетических, интеллектуальных качеств, инициативности, самостоятельности и ответственности ребенка, формирования предпосылок учебной деятельности.</a:t>
            </a:r>
            <a:endParaRPr lang="ru-RU" sz="2400" dirty="0">
              <a:solidFill>
                <a:srgbClr val="146194">
                  <a:lumMod val="75000"/>
                </a:srgb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Clr>
                <a:prstClr val="white"/>
              </a:buClr>
              <a:buFont typeface="Symbol" panose="05050102010706020507" pitchFamily="18" charset="2"/>
              <a:buChar char=""/>
            </a:pPr>
            <a:r>
              <a:rPr lang="ru-RU" sz="2400" dirty="0">
                <a:solidFill>
                  <a:srgbClr val="146194">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Для реализации программы актуален ряд ведущих видов деятельности, таких как игровая, коммуникативная, </a:t>
            </a:r>
            <a:r>
              <a:rPr lang="ru-RU" sz="2400" dirty="0" smtClean="0">
                <a:solidFill>
                  <a:srgbClr val="146194">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познавательно-исследовательская</a:t>
            </a:r>
            <a:r>
              <a:rPr lang="en-US" sz="2400" dirty="0" smtClean="0">
                <a:solidFill>
                  <a:srgbClr val="146194">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solidFill>
                <a:srgbClr val="146194">
                  <a:lumMod val="75000"/>
                </a:srgbClr>
              </a:solidFill>
              <a:latin typeface="Times New Roman" panose="02020603050405020304" pitchFamily="18" charset="0"/>
              <a:ea typeface="Calibri" panose="020F0502020204030204" pitchFamily="34" charset="0"/>
              <a:cs typeface="Times New Roman" panose="02020603050405020304" pitchFamily="18" charset="0"/>
            </a:endParaRPr>
          </a:p>
          <a:p>
            <a:endParaRPr lang="ru-RU" sz="2400" dirty="0"/>
          </a:p>
        </p:txBody>
      </p:sp>
    </p:spTree>
    <p:extLst>
      <p:ext uri="{BB962C8B-B14F-4D97-AF65-F5344CB8AC3E}">
        <p14:creationId xmlns:p14="http://schemas.microsoft.com/office/powerpoint/2010/main" val="269454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9350" y="685800"/>
            <a:ext cx="9563450" cy="5270383"/>
          </a:xfrm>
        </p:spPr>
        <p:txBody>
          <a:bodyPr/>
          <a:lstStyle/>
          <a:p>
            <a:pPr indent="450215" algn="just">
              <a:lnSpc>
                <a:spcPct val="150000"/>
              </a:lnSpc>
              <a:spcAft>
                <a:spcPts val="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Целью программы являлось развитие коммуникативных навыков дошкольников по средствам игровых технологий.</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Задачами программы стали:</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Повышение потребности общения со сверстниками и взрослыми.</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Развитие способности к самоконтролю.</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Развитие способности к </a:t>
            </a:r>
            <a:r>
              <a:rPr lang="ru-RU" sz="2400" dirty="0" err="1">
                <a:latin typeface="Times New Roman" panose="02020603050405020304" pitchFamily="18" charset="0"/>
                <a:ea typeface="Times New Roman" panose="02020603050405020304" pitchFamily="18" charset="0"/>
                <a:cs typeface="Times New Roman" panose="02020603050405020304" pitchFamily="18" charset="0"/>
              </a:rPr>
              <a:t>эмпатии</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Повышение культуры вербального и невербального взаимодействия.</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Обогащение запаса знаний об окружающем.</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412503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3850" y="685800"/>
            <a:ext cx="10091956" cy="5421385"/>
          </a:xfrm>
        </p:spPr>
        <p:txBody>
          <a:bodyPr>
            <a:normAutofit fontScale="85000" lnSpcReduction="10000"/>
          </a:bodyPr>
          <a:lstStyle/>
          <a:p>
            <a:pPr marL="342900" lvl="0" indent="-342900" algn="just">
              <a:lnSpc>
                <a:spcPct val="150000"/>
              </a:lnSpc>
              <a:spcAft>
                <a:spcPts val="0"/>
              </a:spcAft>
              <a:buFont typeface="Symbol" panose="05050102010706020507" pitchFamily="18" charset="2"/>
              <a:buChar char=""/>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старший дошкольник умеет сотрудничать, инициировать общение и совместную со взрослым и сверстниками деятельность;</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участвует в коллективной деятельности и проявляет положительные эмоции от сотрудничества с педагогом и сверстниками в совместной деятельности;</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положительно реагирует на своих друзей и других сверстников в группе; </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реализует партнерские отношения «ребенок среди сверстников»;</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высказывается о своих игровых и познавательных предпочтениях, интересах.</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8731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93240" y="685800"/>
            <a:ext cx="9630562" cy="5429774"/>
          </a:xfrm>
        </p:spPr>
        <p:txBody>
          <a:bodyPr/>
          <a:lstStyle/>
          <a:p>
            <a:r>
              <a:rPr lang="ru-RU" sz="2800" dirty="0">
                <a:latin typeface="Times New Roman" panose="02020603050405020304" pitchFamily="18" charset="0"/>
                <a:cs typeface="Times New Roman" panose="02020603050405020304" pitchFamily="18" charset="0"/>
              </a:rPr>
              <a:t>Ладонь на ладонь </a:t>
            </a:r>
          </a:p>
          <a:p>
            <a:r>
              <a:rPr lang="ru-RU" sz="2800" dirty="0">
                <a:latin typeface="Times New Roman" panose="02020603050405020304" pitchFamily="18" charset="0"/>
                <a:cs typeface="Times New Roman" panose="02020603050405020304" pitchFamily="18" charset="0"/>
              </a:rPr>
              <a:t>Цель: развитие умения согласовывать действия с партнером. Ход игры: дети прижимают ладошки друг к другу и таким образом двигаются по комнате, где можно установить разные препятствия, которые пара должна преодолеть. Это может быть стул или стол, а может быть сооруженная ребенком гора или река. В игре может участвовать пара взрослый-ребенок </a:t>
            </a:r>
            <a:r>
              <a:rPr lang="en-US"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170596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stretch>
            <a:fillRect/>
          </a:stretch>
        </p:blipFill>
        <p:spPr>
          <a:xfrm>
            <a:off x="539725" y="390261"/>
            <a:ext cx="4901609" cy="2828789"/>
          </a:xfrm>
          <a:prstGeom prst="rect">
            <a:avLst/>
          </a:prstGeom>
        </p:spPr>
      </p:pic>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6355045" y="417816"/>
            <a:ext cx="4884420" cy="2773680"/>
          </a:xfrm>
          <a:prstGeom prst="rect">
            <a:avLst/>
          </a:prstGeom>
          <a:noFill/>
          <a:ln>
            <a:noFill/>
          </a:ln>
        </p:spPr>
      </p:pic>
      <p:pic>
        <p:nvPicPr>
          <p:cNvPr id="9" name="Рисунок 8"/>
          <p:cNvPicPr>
            <a:picLocks noChangeAspect="1"/>
          </p:cNvPicPr>
          <p:nvPr/>
        </p:nvPicPr>
        <p:blipFill>
          <a:blip r:embed="rId4"/>
          <a:stretch>
            <a:fillRect/>
          </a:stretch>
        </p:blipFill>
        <p:spPr>
          <a:xfrm>
            <a:off x="3259508" y="3568489"/>
            <a:ext cx="4944926" cy="2798755"/>
          </a:xfrm>
          <a:prstGeom prst="rect">
            <a:avLst/>
          </a:prstGeom>
        </p:spPr>
      </p:pic>
    </p:spTree>
    <p:extLst>
      <p:ext uri="{BB962C8B-B14F-4D97-AF65-F5344CB8AC3E}">
        <p14:creationId xmlns:p14="http://schemas.microsoft.com/office/powerpoint/2010/main" val="2015671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2753</TotalTime>
  <Words>643</Words>
  <Application>Microsoft Office PowerPoint</Application>
  <PresentationFormat>Широкоэкранный</PresentationFormat>
  <Paragraphs>30</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Calibri</vt:lpstr>
      <vt:lpstr>Century Gothic</vt:lpstr>
      <vt:lpstr>Symbol</vt:lpstr>
      <vt:lpstr>Times New Roman</vt:lpstr>
      <vt:lpstr>Wingdings 3</vt:lpstr>
      <vt:lpstr>Сектор</vt:lpstr>
      <vt:lpstr>ОСОБЕННОСТИ КОРРЕКЦИОННО-РАЗВИВАЮЩЕЙ РАБОТЫ ПО РАЗВИТИЮ КОММУНИКАТИВНЫХ НАВЫКОВ С ДЕТЬМИ СТАРШЕГО ДОШКОЛЬНОГО ВОЗРАСТА С ЗАДЕРЖКОЙ ПСИХИЧЕСКОГО РАЗВИТИЯ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КОРРЕКЦИОННО-РАЗВИВАЮЩЕЙ РАБОТЫ ПО РАЗВИТИЮ КОММУНИКАТИВНЫХ НАВЫКОВ С ДЕТЬМИ СТАРШЕГО ДОШКОЛЬНОГО ВОЗРАСТА С ЗАДЕРЖКОЙ ПСИХИЧЕСКОГО РАЗВИТИЯ </dc:title>
  <dc:creator>marvas123123123@yandex.ru</dc:creator>
  <cp:lastModifiedBy>marvas123123123@yandex.ru</cp:lastModifiedBy>
  <cp:revision>33</cp:revision>
  <dcterms:created xsi:type="dcterms:W3CDTF">2022-05-01T13:15:05Z</dcterms:created>
  <dcterms:modified xsi:type="dcterms:W3CDTF">2022-05-03T11:11:06Z</dcterms:modified>
</cp:coreProperties>
</file>