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5" r:id="rId5"/>
    <p:sldId id="266" r:id="rId6"/>
    <p:sldId id="274" r:id="rId7"/>
    <p:sldId id="269" r:id="rId8"/>
    <p:sldId id="276" r:id="rId9"/>
    <p:sldId id="259" r:id="rId10"/>
    <p:sldId id="277" r:id="rId11"/>
    <p:sldId id="264" r:id="rId12"/>
    <p:sldId id="262" r:id="rId13"/>
    <p:sldId id="260" r:id="rId14"/>
    <p:sldId id="261" r:id="rId15"/>
    <p:sldId id="263" r:id="rId16"/>
    <p:sldId id="278" r:id="rId17"/>
    <p:sldId id="268" r:id="rId18"/>
    <p:sldId id="273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701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334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417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898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720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428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59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241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629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06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500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369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catherineasquithgallery.com/uploads/posts/2021-02/1613545538_218-p-kartinki-na-belom-fone-dlya-prezentatsii-2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2936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338437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Точки роста молодых специалистов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МБДОУ Курагинский детский сад № 15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293017"/>
            <a:ext cx="8046880" cy="1304335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Докладчик: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Калачёва В.Н.,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зам.зав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по ВР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МБДОУ Курагинский д/с 15</a:t>
            </a:r>
          </a:p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Курагино, 2023г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693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Показ и обсуждение занятий, мастер-класс, доклады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74825">
            <a:off x="28732" y="1010401"/>
            <a:ext cx="4006324" cy="30066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xn---15-5cdph0an4akcq2bj.xn--p1ai/img/32875212_1600/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38476">
            <a:off x="5280947" y="1334551"/>
            <a:ext cx="3606536" cy="26981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xn---15-5cdph0an4akcq2bj.xn--p1ai/img/24795097_1600/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6613" y="3661486"/>
            <a:ext cx="4224469" cy="3168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4240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59" y="404664"/>
            <a:ext cx="5688633" cy="590465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Педагоги пробуют себя в разных ролях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координатор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ксперт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оформитель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организатор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практик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докладчик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артист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педагог  разных возрастных групп</a:t>
            </a:r>
          </a:p>
          <a:p>
            <a:endParaRPr lang="ru-RU" dirty="0"/>
          </a:p>
        </p:txBody>
      </p:sp>
      <p:pic>
        <p:nvPicPr>
          <p:cNvPr id="6" name="Рисунок 5" descr="https://pixy.org/src2/597/59784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44824"/>
            <a:ext cx="331236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59448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Мастерская «Шаг вперед»</a:t>
            </a:r>
            <a:endParaRPr lang="ru-RU" b="1" dirty="0"/>
          </a:p>
        </p:txBody>
      </p:sp>
      <p:pic>
        <p:nvPicPr>
          <p:cNvPr id="8194" name="Picture 2" descr="http://xn---15-5cdph0an4akcq2bj.xn--p1ai/img/25114924_1600/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42583"/>
            <a:ext cx="3751913" cy="249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xn---15-5cdph0an4akcq2bj.xn--p1ai/img/25114997_1600/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42583"/>
            <a:ext cx="3800090" cy="253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xn---15-5cdph0an4akcq2bj.xn--p1ai/img/23287837_1600/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3056"/>
            <a:ext cx="3655411" cy="273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5827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dn.uznaychtotakoe.ru/images/osnovnye-instituty-obshestva-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5448" y="4069959"/>
            <a:ext cx="4968552" cy="260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92447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Участие в методической работе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7125112" cy="468052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тренинг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мастер-класс,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педагогические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дебаты,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взаимопосещения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педагогических мероприятий, изучение опыта творческих педагогов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оперативная консультативная помощь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самообразование</a:t>
            </a:r>
            <a:r>
              <a:rPr lang="ru-RU" sz="2400" dirty="0"/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526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621" y="160338"/>
            <a:ext cx="7125113" cy="10557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Нетрадиционные формы проведения педагогических часов и педсоветов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http://xn---15-5cdph0an4akcq2bj.xn--p1ai/img/6619828_1600/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http://xn---15-5cdph0an4akcq2bj.xn--p1ai/img/6619828_1600/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90628">
            <a:off x="281887" y="1383811"/>
            <a:ext cx="4215102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xn---15-5cdph0an4akcq2bj.xn--p1ai/img/16240036_1600/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26083">
            <a:off x="4766430" y="1682414"/>
            <a:ext cx="4215102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20230829_20312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0190" y="3980242"/>
            <a:ext cx="3833023" cy="2761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8764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Наставничество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124744"/>
            <a:ext cx="7125112" cy="54006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Ежегодно заведующая проводит анализ работы педагогов в течение года, и затем на основе данных анализа, а также на основе учета мнения родителей, возможностей и предпочтений самих педагогов определяет: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-  напарников воспитателей на группе. Пара воспитателей всегда подбирается исходя из принципа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стажист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менее опытный педагог»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- возрастную группу на которой будет работать педагог/специалист;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184908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Включение педагогов в процесс управления ДОУ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Включение в работу творческих и рабочих  групп.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(ежегодно педагогам предоставляется выбор на установочном педсовете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Участие в работе тематических методических месячников.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6544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в инновационной деятельности ДОУ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Педагог выбирает где может представить </a:t>
            </a:r>
            <a:r>
              <a:rPr lang="ru-RU" smtClean="0"/>
              <a:t>опыт деятельности</a:t>
            </a:r>
            <a:endParaRPr lang="ru-RU" dirty="0"/>
          </a:p>
        </p:txBody>
      </p:sp>
      <p:pic>
        <p:nvPicPr>
          <p:cNvPr id="7170" name="Picture 2" descr="http://xn---15-5cdph0an4akcq2bj.xn--p1ai/img/23831099_1600/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85256"/>
            <a:ext cx="2669772" cy="35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3621269" cy="271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0768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xn---15-5cdph0an4akcq2bj.xn--p1ai/img/30262041_1600/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8330"/>
            <a:ext cx="4320480" cy="3240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xn---15-5cdph0an4akcq2bj.xn--p1ai/img/6909991_1600/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68681"/>
            <a:ext cx="4536504" cy="3402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4924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125113" cy="4121428"/>
          </a:xfrm>
        </p:spPr>
        <p:txBody>
          <a:bodyPr/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БЛАГОДАРЮ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29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Молодой специалист – это…?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484784"/>
            <a:ext cx="5506773" cy="53732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Педагог,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окончивший образовательное учреждение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и, впервые,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устроившийся на работу;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начинающий работу по должности, но ранее по ней не работающий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Педагог, попавший под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внедрение новых стандартов, технологий,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s://kartinkin.net/uploads/posts/2022-03/1646253125_66-kartinkin-net-p-motivatsiya-kartinki-dlya-prezentatsii-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3847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un6-23.userapi.com/s/v1/if1/9X4Vbg7sSOj-TagU3DdiDZGv-8w3_DgM1UCjWkRWxHdOp9Lqd3AHJ0yJpjn9AKUMp4E3WIA0.jpg?size=2011x2011&amp;quality=96&amp;crop=522,0,2011,2011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3097" y="4365104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12968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Поддержка молодых специалистов 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7560840" cy="52565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создание условии для личностного и профессионального развития педагога, раскрытия свои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возможностей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формирование у педагога чувства уверенности в своих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силах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развитие инициативы, самостоятельности, внутренней мотивации к профессиональному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вдохновение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поддержка;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психолого-педагогическое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сопровождение;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Ориентация на то, что многому педагог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уже научился, но ещё большему предстоит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научиться в процессе практической деятельности.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«Никто не может знать всего»,  и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важно это признавать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068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un6-23.userapi.com/s/v1/if1/9X4Vbg7sSOj-TagU3DdiDZGv-8w3_DgM1UCjWkRWxHdOp9Lqd3AHJ0yJpjn9AKUMp4E3WIA0.jpg?size=2011x2011&amp;quality=96&amp;crop=522,0,2011,2011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3097" y="4365104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Поддержка молодых специалистов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При планировании методической работы отдаем приоритет таким формам, которые бы позволили нашим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педагогам: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во-первых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сформировать ясность в выборе своего профессионального развития,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во-вторых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научиться использовать собственные ресурсы, развивать собственную внутреннюю мотивацию к познанию и изменению себя.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060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Уклад ДОУ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2160240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Единая форма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Корпоративная этика общения и взаимодействия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Мероприятия выходного дня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Традиции ДОУ (коллективные поздравления с днем рождения, парад талантов на традиционных праздниках, поощрения от заведующей по итогам работы за год – «Открытие года», «Быстрый старт», «Надежда и опора» 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Общие для всех сотрудников ДОУ мероприятия – хор, танцевальная группа,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6952"/>
            <a:ext cx="5472608" cy="3646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799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491064" cy="994122"/>
          </a:xfrm>
        </p:spPr>
        <p:txBody>
          <a:bodyPr/>
          <a:lstStyle/>
          <a:p>
            <a:r>
              <a:rPr lang="ru-RU" dirty="0" smtClean="0"/>
              <a:t>Уклад ДОУ</a:t>
            </a:r>
            <a:endParaRPr lang="ru-RU" dirty="0"/>
          </a:p>
        </p:txBody>
      </p:sp>
      <p:pic>
        <p:nvPicPr>
          <p:cNvPr id="11266" name="Picture 2" descr="https://i.pinimg.com/originals/00/c2/d2/00c2d203953a2b5808577981d1c263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95920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thumbs.dreamstime.com/b/%D1%81%D1%8B%D0%B3%D1%80%D0%B0%D0%BD%D0%BD%D0%BE%D1%81%D1%82%D1%8C-11977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72" y="1435596"/>
            <a:ext cx="3425957" cy="256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 descr="http://oulic.isil.obr55.ru/files/2020/04/Puzzle-men-cropp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388843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https://polinka.top/uploads/posts/2023-05/1685396533_polinka-top-p-komandnaya-rabota-kartinki-dlya-prezentats-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8956" y="3933056"/>
            <a:ext cx="305442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5078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79208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Принципы работы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www.web-canape.ru/files/catalog/174/gallery/big/fotolia_3489567_l_1451486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6453" y="4581128"/>
            <a:ext cx="3199285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192" y="1052736"/>
            <a:ext cx="8421256" cy="5491465"/>
          </a:xfrm>
        </p:spPr>
        <p:txBody>
          <a:bodyPr>
            <a:normAutofit/>
          </a:bodyPr>
          <a:lstStyle/>
          <a:p>
            <a:pPr indent="11113" algn="just"/>
            <a:r>
              <a:rPr lang="ru-RU" sz="2800" b="1" kern="150" dirty="0">
                <a:solidFill>
                  <a:srgbClr val="000000"/>
                </a:solidFill>
                <a:latin typeface="Times New Roman" pitchFamily="18" charset="0"/>
                <a:ea typeface="FranklinGothicDemiC"/>
                <a:cs typeface="Times New Roman" pitchFamily="18" charset="0"/>
              </a:rPr>
              <a:t>Принцип обучения на </a:t>
            </a:r>
            <a:r>
              <a:rPr lang="ru-RU" sz="2800" b="1" kern="150" dirty="0" smtClean="0">
                <a:solidFill>
                  <a:srgbClr val="000000"/>
                </a:solidFill>
                <a:latin typeface="Times New Roman" pitchFamily="18" charset="0"/>
                <a:ea typeface="FranklinGothicDemiC"/>
                <a:cs typeface="Times New Roman" pitchFamily="18" charset="0"/>
              </a:rPr>
              <a:t>примере</a:t>
            </a:r>
          </a:p>
          <a:p>
            <a:pPr indent="28575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kern="150" dirty="0">
                <a:solidFill>
                  <a:srgbClr val="000000"/>
                </a:solidFill>
                <a:latin typeface="Times New Roman" pitchFamily="18" charset="0"/>
                <a:ea typeface="FranklinGothicDemiC"/>
                <a:cs typeface="Times New Roman" pitchFamily="18" charset="0"/>
              </a:rPr>
              <a:t>Принцип поддержки игры во всех ее видах и формах</a:t>
            </a:r>
            <a:endParaRPr lang="ru-RU" sz="2800" kern="150" dirty="0"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indent="-77788" algn="just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FranklinGothicDemiC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FranklinGothicDemiC"/>
                <a:cs typeface="Times New Roman" pitchFamily="18" charset="0"/>
              </a:rPr>
              <a:t>Принцип поддержки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FranklinGothicDemiC"/>
                <a:cs typeface="Times New Roman" pitchFamily="18" charset="0"/>
              </a:rPr>
              <a:t>любознательности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FranklinGothicDemiC"/>
                <a:cs typeface="Times New Roman" pitchFamily="18" charset="0"/>
              </a:rPr>
              <a:t>и исследовательской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FranklinGothicDemiC"/>
                <a:cs typeface="Times New Roman" pitchFamily="18" charset="0"/>
              </a:rPr>
              <a:t>активности</a:t>
            </a:r>
          </a:p>
          <a:p>
            <a:pPr indent="11113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FranklinGothicDemiC"/>
                <a:cs typeface="Times New Roman" pitchFamily="18" charset="0"/>
              </a:rPr>
              <a:t>Принцип признания права на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FranklinGothicDemiC"/>
                <a:cs typeface="Times New Roman" pitchFamily="18" charset="0"/>
              </a:rPr>
              <a:t>ошибку</a:t>
            </a:r>
          </a:p>
          <a:p>
            <a:pPr indent="11113" algn="just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FranklinGothicDemiC"/>
                <a:cs typeface="Times New Roman" pitchFamily="18" charset="0"/>
              </a:rPr>
              <a:t>Принцип вариативности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FranklinGothicDemiC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FranklinGothicDemiC"/>
                <a:cs typeface="Times New Roman" pitchFamily="18" charset="0"/>
              </a:rPr>
              <a:t>и гибкости планирования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02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xn---15-5cdph0an4akcq2bj.xn--p1ai/img/32875214_1600/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3"/>
            <a:ext cx="3447714" cy="183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67544" y="1362375"/>
            <a:ext cx="8280920" cy="5214807"/>
          </a:xfrm>
        </p:spPr>
        <p:txBody>
          <a:bodyPr>
            <a:noAutofit/>
          </a:bodyPr>
          <a:lstStyle/>
          <a:p>
            <a:pPr marL="633413" lvl="1" indent="-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районных РМО;</a:t>
            </a:r>
          </a:p>
          <a:p>
            <a:pPr marL="633413" lvl="1" indent="-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КПК и КПП (очно и дистанционно);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33413" lvl="1" indent="-457200"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Перенятие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опыта других педагогов ДОУ/ района и внедрение в свою практику;</a:t>
            </a:r>
          </a:p>
          <a:p>
            <a:pPr marL="633413" lvl="1" indent="-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пед.материалов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интернет-пространстве.</a:t>
            </a:r>
          </a:p>
          <a:p>
            <a:pPr marL="633413" lvl="1" indent="-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Стажировка.</a:t>
            </a:r>
          </a:p>
          <a:p>
            <a:pPr marL="633413" lvl="1" indent="-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парциальных</a:t>
            </a:r>
          </a:p>
          <a:p>
            <a:pPr marL="633413" lvl="1" indent="-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программ и другой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176213" lvl="1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ческой литературы</a:t>
            </a:r>
          </a:p>
          <a:p>
            <a:pPr marL="457200" lvl="1" indent="0" algn="just">
              <a:buNone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530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в конкурсах профессионального мастерства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07361"/>
            <a:ext cx="5328592" cy="4934007"/>
          </a:xfrm>
        </p:spPr>
        <p:txBody>
          <a:bodyPr>
            <a:noAutofit/>
          </a:bodyPr>
          <a:lstStyle/>
          <a:p>
            <a:pPr marL="633413" lvl="1" indent="-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районном конкурсе «Лучший воспитатель Курагинского района»;</a:t>
            </a:r>
          </a:p>
          <a:p>
            <a:pPr marL="633413" lvl="1" indent="-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интернет-конкурсах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(ППРС, достижения детей, личные разработки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633413" lvl="1" indent="-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конкурсах на уровне ДОУ</a:t>
            </a:r>
          </a:p>
          <a:p>
            <a:pPr marL="457200" lvl="1" indent="0" algn="just">
              <a:buNone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xn---15-5cdph0an4akcq2bj.xn--p1ai/img/24536291_1600/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2980823" cy="3973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64520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542</Words>
  <Application>Microsoft Office PowerPoint</Application>
  <PresentationFormat>Экран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Точки роста молодых специалистов  МБДОУ Курагинский детский сад № 15 </vt:lpstr>
      <vt:lpstr>Молодой специалист – это…?</vt:lpstr>
      <vt:lpstr>Поддержка молодых специалистов </vt:lpstr>
      <vt:lpstr>Поддержка молодых специалистов</vt:lpstr>
      <vt:lpstr>Уклад ДОУ</vt:lpstr>
      <vt:lpstr>Уклад ДОУ</vt:lpstr>
      <vt:lpstr>Принципы работы</vt:lpstr>
      <vt:lpstr>Повышение квалификации</vt:lpstr>
      <vt:lpstr>Участие в конкурсах профессионального мастерства</vt:lpstr>
      <vt:lpstr>Показ и обсуждение занятий, мастер-класс, доклады</vt:lpstr>
      <vt:lpstr>Слайд 11</vt:lpstr>
      <vt:lpstr>Мастерская «Шаг вперед»</vt:lpstr>
      <vt:lpstr>Участие в методической работе </vt:lpstr>
      <vt:lpstr>Нетрадиционные формы проведения педагогических часов и педсоветов</vt:lpstr>
      <vt:lpstr>Наставничество</vt:lpstr>
      <vt:lpstr>Включение педагогов в процесс управления ДОУ</vt:lpstr>
      <vt:lpstr>Участие в инновационной деятельности ДОУ</vt:lpstr>
      <vt:lpstr>Слайд 18</vt:lpstr>
      <vt:lpstr>БЛАГОДАРЮ за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Точки роста молодых специалистов  МБДОУ Курагинский детский сад № 15 (доклад для августовской педагогической конференции)</dc:title>
  <dc:creator>User</dc:creator>
  <cp:lastModifiedBy>Вундеркинды</cp:lastModifiedBy>
  <cp:revision>35</cp:revision>
  <dcterms:created xsi:type="dcterms:W3CDTF">2023-08-28T14:36:51Z</dcterms:created>
  <dcterms:modified xsi:type="dcterms:W3CDTF">2023-09-15T05:41:55Z</dcterms:modified>
</cp:coreProperties>
</file>